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147376663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66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96135-7674-4EE7-9DB0-325123C491A0}" v="2" dt="2025-01-20T14:27:09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8DE96135-7674-4EE7-9DB0-325123C491A0}"/>
    <pc:docChg chg="undo custSel addSld delSld modSld">
      <pc:chgData name="MEDENDORP-BLOKZIJL Marianne (ENGIE Flexible Generation Europe)" userId="5031350a-34e0-4e49-b991-3adfa2bda56b" providerId="ADAL" clId="{8DE96135-7674-4EE7-9DB0-325123C491A0}" dt="2025-01-20T14:29:26.620" v="22" actId="1076"/>
      <pc:docMkLst>
        <pc:docMk/>
      </pc:docMkLst>
      <pc:sldChg chg="modSp mod">
        <pc:chgData name="MEDENDORP-BLOKZIJL Marianne (ENGIE Flexible Generation Europe)" userId="5031350a-34e0-4e49-b991-3adfa2bda56b" providerId="ADAL" clId="{8DE96135-7674-4EE7-9DB0-325123C491A0}" dt="2025-01-20T14:26:29.506" v="7" actId="1076"/>
        <pc:sldMkLst>
          <pc:docMk/>
          <pc:sldMk cId="995959874" sldId="2147376550"/>
        </pc:sldMkLst>
        <pc:spChg chg="mod">
          <ac:chgData name="MEDENDORP-BLOKZIJL Marianne (ENGIE Flexible Generation Europe)" userId="5031350a-34e0-4e49-b991-3adfa2bda56b" providerId="ADAL" clId="{8DE96135-7674-4EE7-9DB0-325123C491A0}" dt="2025-01-20T14:26:09.770" v="5"/>
          <ac:spMkLst>
            <pc:docMk/>
            <pc:sldMk cId="995959874" sldId="2147376550"/>
            <ac:spMk id="3" creationId="{0195E79B-689E-FFB5-FB13-E73AC029F9DC}"/>
          </ac:spMkLst>
        </pc:spChg>
        <pc:picChg chg="mod">
          <ac:chgData name="MEDENDORP-BLOKZIJL Marianne (ENGIE Flexible Generation Europe)" userId="5031350a-34e0-4e49-b991-3adfa2bda56b" providerId="ADAL" clId="{8DE96135-7674-4EE7-9DB0-325123C491A0}" dt="2025-01-20T14:26:29.506" v="7" actId="1076"/>
          <ac:picMkLst>
            <pc:docMk/>
            <pc:sldMk cId="995959874" sldId="2147376550"/>
            <ac:picMk id="5" creationId="{90EDA416-62B7-F83C-7150-8623674AEBF4}"/>
          </ac:picMkLst>
        </pc:picChg>
      </pc:sldChg>
      <pc:sldChg chg="addSp modSp mod">
        <pc:chgData name="MEDENDORP-BLOKZIJL Marianne (ENGIE Flexible Generation Europe)" userId="5031350a-34e0-4e49-b991-3adfa2bda56b" providerId="ADAL" clId="{8DE96135-7674-4EE7-9DB0-325123C491A0}" dt="2025-01-20T14:27:34.335" v="12" actId="1076"/>
        <pc:sldMkLst>
          <pc:docMk/>
          <pc:sldMk cId="1045101649" sldId="2147376552"/>
        </pc:sldMkLst>
        <pc:spChg chg="add mod">
          <ac:chgData name="MEDENDORP-BLOKZIJL Marianne (ENGIE Flexible Generation Europe)" userId="5031350a-34e0-4e49-b991-3adfa2bda56b" providerId="ADAL" clId="{8DE96135-7674-4EE7-9DB0-325123C491A0}" dt="2025-01-20T14:27:34.335" v="12" actId="1076"/>
          <ac:spMkLst>
            <pc:docMk/>
            <pc:sldMk cId="1045101649" sldId="2147376552"/>
            <ac:spMk id="3" creationId="{BE3767C4-EE7A-8902-37A6-D23A4CACB020}"/>
          </ac:spMkLst>
        </pc:spChg>
      </pc:sldChg>
      <pc:sldChg chg="del">
        <pc:chgData name="MEDENDORP-BLOKZIJL Marianne (ENGIE Flexible Generation Europe)" userId="5031350a-34e0-4e49-b991-3adfa2bda56b" providerId="ADAL" clId="{8DE96135-7674-4EE7-9DB0-325123C491A0}" dt="2025-01-20T14:24:54.648" v="1" actId="2696"/>
        <pc:sldMkLst>
          <pc:docMk/>
          <pc:sldMk cId="1063188426" sldId="2147376554"/>
        </pc:sldMkLst>
      </pc:sldChg>
      <pc:sldChg chg="modSp mod">
        <pc:chgData name="MEDENDORP-BLOKZIJL Marianne (ENGIE Flexible Generation Europe)" userId="5031350a-34e0-4e49-b991-3adfa2bda56b" providerId="ADAL" clId="{8DE96135-7674-4EE7-9DB0-325123C491A0}" dt="2025-01-20T14:29:26.620" v="22" actId="1076"/>
        <pc:sldMkLst>
          <pc:docMk/>
          <pc:sldMk cId="1654460877" sldId="2147376555"/>
        </pc:sldMkLst>
        <pc:spChg chg="mod">
          <ac:chgData name="MEDENDORP-BLOKZIJL Marianne (ENGIE Flexible Generation Europe)" userId="5031350a-34e0-4e49-b991-3adfa2bda56b" providerId="ADAL" clId="{8DE96135-7674-4EE7-9DB0-325123C491A0}" dt="2025-01-20T14:29:15.998" v="21" actId="1076"/>
          <ac:spMkLst>
            <pc:docMk/>
            <pc:sldMk cId="1654460877" sldId="2147376555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8DE96135-7674-4EE7-9DB0-325123C491A0}" dt="2025-01-20T14:29:26.620" v="22" actId="1076"/>
          <ac:picMkLst>
            <pc:docMk/>
            <pc:sldMk cId="1654460877" sldId="2147376555"/>
            <ac:picMk id="4" creationId="{0D7E5212-331C-E798-00FE-87EBBC9D95E5}"/>
          </ac:picMkLst>
        </pc:picChg>
      </pc:sldChg>
      <pc:sldChg chg="modSp mod">
        <pc:chgData name="MEDENDORP-BLOKZIJL Marianne (ENGIE Flexible Generation Europe)" userId="5031350a-34e0-4e49-b991-3adfa2bda56b" providerId="ADAL" clId="{8DE96135-7674-4EE7-9DB0-325123C491A0}" dt="2025-01-20T14:28:20.498" v="17"/>
        <pc:sldMkLst>
          <pc:docMk/>
          <pc:sldMk cId="3786125820" sldId="2147376561"/>
        </pc:sldMkLst>
        <pc:spChg chg="mod">
          <ac:chgData name="MEDENDORP-BLOKZIJL Marianne (ENGIE Flexible Generation Europe)" userId="5031350a-34e0-4e49-b991-3adfa2bda56b" providerId="ADAL" clId="{8DE96135-7674-4EE7-9DB0-325123C491A0}" dt="2025-01-20T14:28:20.498" v="17"/>
          <ac:spMkLst>
            <pc:docMk/>
            <pc:sldMk cId="3786125820" sldId="2147376561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8DE96135-7674-4EE7-9DB0-325123C491A0}" dt="2025-01-20T14:27:59.421" v="14" actId="1076"/>
          <ac:picMkLst>
            <pc:docMk/>
            <pc:sldMk cId="3786125820" sldId="2147376561"/>
            <ac:picMk id="4" creationId="{08A8C881-DAF1-C34B-D412-1F65FE30EF89}"/>
          </ac:picMkLst>
        </pc:picChg>
      </pc:sldChg>
      <pc:sldChg chg="modSp mod">
        <pc:chgData name="MEDENDORP-BLOKZIJL Marianne (ENGIE Flexible Generation Europe)" userId="5031350a-34e0-4e49-b991-3adfa2bda56b" providerId="ADAL" clId="{8DE96135-7674-4EE7-9DB0-325123C491A0}" dt="2025-01-20T14:28:34.886" v="20"/>
        <pc:sldMkLst>
          <pc:docMk/>
          <pc:sldMk cId="1848022791" sldId="2147376562"/>
        </pc:sldMkLst>
        <pc:spChg chg="mod">
          <ac:chgData name="MEDENDORP-BLOKZIJL Marianne (ENGIE Flexible Generation Europe)" userId="5031350a-34e0-4e49-b991-3adfa2bda56b" providerId="ADAL" clId="{8DE96135-7674-4EE7-9DB0-325123C491A0}" dt="2025-01-20T14:28:34.886" v="20"/>
          <ac:spMkLst>
            <pc:docMk/>
            <pc:sldMk cId="1848022791" sldId="2147376562"/>
            <ac:spMk id="8" creationId="{70DC01BF-BF48-38A0-F857-8EF56224AF86}"/>
          </ac:spMkLst>
        </pc:spChg>
      </pc:sldChg>
      <pc:sldChg chg="modSp add mod">
        <pc:chgData name="MEDENDORP-BLOKZIJL Marianne (ENGIE Flexible Generation Europe)" userId="5031350a-34e0-4e49-b991-3adfa2bda56b" providerId="ADAL" clId="{8DE96135-7674-4EE7-9DB0-325123C491A0}" dt="2025-01-20T14:25:10.262" v="2" actId="1076"/>
        <pc:sldMkLst>
          <pc:docMk/>
          <pc:sldMk cId="3132038432" sldId="2147376664"/>
        </pc:sldMkLst>
        <pc:spChg chg="mod">
          <ac:chgData name="MEDENDORP-BLOKZIJL Marianne (ENGIE Flexible Generation Europe)" userId="5031350a-34e0-4e49-b991-3adfa2bda56b" providerId="ADAL" clId="{8DE96135-7674-4EE7-9DB0-325123C491A0}" dt="2025-01-20T14:25:10.262" v="2" actId="1076"/>
          <ac:spMkLst>
            <pc:docMk/>
            <pc:sldMk cId="3132038432" sldId="2147376664"/>
            <ac:spMk id="3" creationId="{342B1A6C-7E05-B7AD-1DE0-9ED2C90488D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20/01/2025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B3B3-6C2B-4D55-9F2F-72E962DCE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AE8E5F-E02D-4C18-F3A0-6CF03C1DE7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>
                    <a:lumMod val="95000"/>
                  </a:schemeClr>
                </a:solidFill>
              </a:rPr>
              <a:t>Bienvenue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à la Centrale Eems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D894CA-88AE-B731-47D3-29109ACF2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7" name="Afbeelding 6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0313D7E9-1610-4E63-C7EB-A7B95EDCF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" y="1329950"/>
            <a:ext cx="3219006" cy="1184823"/>
          </a:xfrm>
          <a:prstGeom prst="rect">
            <a:avLst/>
          </a:prstGeom>
        </p:spPr>
      </p:pic>
      <p:pic>
        <p:nvPicPr>
          <p:cNvPr id="8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150BD4C2-3AAA-849E-4B54-6F7300247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3D2450E-FA7F-C679-D70F-80712398001A}"/>
              </a:ext>
            </a:extLst>
          </p:cNvPr>
          <p:cNvSpPr txBox="1"/>
          <p:nvPr/>
        </p:nvSpPr>
        <p:spPr>
          <a:xfrm>
            <a:off x="7433554" y="5226465"/>
            <a:ext cx="4758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Consignes de </a:t>
            </a:r>
            <a:r>
              <a:rPr lang="nl-NL" b="1" dirty="0" err="1">
                <a:solidFill>
                  <a:schemeClr val="bg1"/>
                </a:solidFill>
              </a:rPr>
              <a:t>sécurité</a:t>
            </a:r>
            <a:r>
              <a:rPr lang="nl-NL" b="1" dirty="0">
                <a:solidFill>
                  <a:schemeClr val="bg1"/>
                </a:solidFill>
              </a:rPr>
              <a:t> à </a:t>
            </a:r>
            <a:r>
              <a:rPr lang="nl-NL" b="1" dirty="0" err="1">
                <a:solidFill>
                  <a:schemeClr val="bg1"/>
                </a:solidFill>
              </a:rPr>
              <a:t>l’intention</a:t>
            </a:r>
            <a:r>
              <a:rPr lang="nl-NL" b="1" dirty="0">
                <a:solidFill>
                  <a:schemeClr val="bg1"/>
                </a:solidFill>
              </a:rPr>
              <a:t> des employés et des entrepreneurs</a:t>
            </a:r>
          </a:p>
        </p:txBody>
      </p:sp>
    </p:spTree>
    <p:extLst>
      <p:ext uri="{BB962C8B-B14F-4D97-AF65-F5344CB8AC3E}">
        <p14:creationId xmlns:p14="http://schemas.microsoft.com/office/powerpoint/2010/main" val="6883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Permis de </a:t>
            </a:r>
            <a:r>
              <a:rPr lang="nl-NL" dirty="0" err="1"/>
              <a:t>travail</a:t>
            </a:r>
            <a:endParaRPr lang="nl-NL" dirty="0"/>
          </a:p>
          <a:p>
            <a:r>
              <a:rPr lang="nl-NL" sz="1600" dirty="0"/>
              <a:t>Le permis de </a:t>
            </a:r>
            <a:r>
              <a:rPr lang="nl-NL" sz="1600" dirty="0" err="1"/>
              <a:t>travail</a:t>
            </a:r>
            <a:r>
              <a:rPr lang="nl-NL" sz="1600" dirty="0"/>
              <a:t> </a:t>
            </a:r>
            <a:r>
              <a:rPr lang="nl-NL" sz="1600" dirty="0" err="1"/>
              <a:t>est</a:t>
            </a:r>
            <a:r>
              <a:rPr lang="nl-NL" sz="1600" dirty="0"/>
              <a:t> pour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securité</a:t>
            </a:r>
            <a:r>
              <a:rPr lang="nl-NL" sz="1600" dirty="0"/>
              <a:t> et </a:t>
            </a:r>
            <a:r>
              <a:rPr lang="nl-NL" sz="1600" dirty="0" err="1"/>
              <a:t>celle</a:t>
            </a:r>
            <a:r>
              <a:rPr lang="nl-NL" sz="1600" dirty="0"/>
              <a:t> des </a:t>
            </a:r>
            <a:r>
              <a:rPr lang="nl-NL" sz="1600" dirty="0" err="1"/>
              <a:t>autres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45469" y="1957769"/>
            <a:ext cx="107282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obligatoire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travailler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valide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correspondants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émis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responsable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d’intervention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néerlandais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 Interventie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Verantwoordelijke,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IVV-er)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prescriptions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principales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nécessaires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exécuter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trouvent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clair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demandez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explications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Servez-vous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EPI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prescrits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p:transition spd="slow" advClick="0" advTm="2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1013625"/>
          </a:xfrm>
        </p:spPr>
        <p:txBody>
          <a:bodyPr/>
          <a:lstStyle/>
          <a:p>
            <a:r>
              <a:rPr lang="nl-NL" dirty="0"/>
              <a:t>LMRA (ARDM) Last Minute </a:t>
            </a:r>
            <a:r>
              <a:rPr lang="nl-NL" dirty="0" err="1"/>
              <a:t>Risc</a:t>
            </a:r>
            <a:r>
              <a:rPr lang="nl-NL" dirty="0"/>
              <a:t> Analysis</a:t>
            </a:r>
          </a:p>
          <a:p>
            <a:pPr>
              <a:lnSpc>
                <a:spcPct val="100000"/>
              </a:lnSpc>
            </a:pPr>
            <a:r>
              <a:rPr lang="nl-NL" sz="1200" dirty="0"/>
              <a:t>Si la résponse </a:t>
            </a:r>
            <a:r>
              <a:rPr lang="nl-NL" sz="1200" dirty="0" err="1"/>
              <a:t>est</a:t>
            </a:r>
            <a:r>
              <a:rPr lang="nl-NL" sz="1200" dirty="0"/>
              <a:t>  ‘Non’ </a:t>
            </a:r>
            <a:r>
              <a:rPr lang="nl-NL" sz="1200" dirty="0" err="1"/>
              <a:t>ou</a:t>
            </a:r>
            <a:r>
              <a:rPr lang="nl-NL" sz="1200" dirty="0"/>
              <a:t> en </a:t>
            </a:r>
            <a:r>
              <a:rPr lang="nl-NL" sz="1200" dirty="0" err="1"/>
              <a:t>cas</a:t>
            </a:r>
            <a:r>
              <a:rPr lang="nl-NL" sz="1200" dirty="0"/>
              <a:t> de </a:t>
            </a:r>
            <a:r>
              <a:rPr lang="nl-NL" sz="1200" dirty="0" err="1"/>
              <a:t>doute</a:t>
            </a:r>
            <a:r>
              <a:rPr lang="nl-NL" sz="1200" dirty="0"/>
              <a:t> </a:t>
            </a:r>
            <a:r>
              <a:rPr lang="nl-NL" sz="1200" dirty="0">
                <a:sym typeface="Wingdings" panose="05000000000000000000" pitchFamily="2" charset="2"/>
              </a:rPr>
              <a:t></a:t>
            </a:r>
            <a:r>
              <a:rPr lang="nl-NL" sz="1200" dirty="0"/>
              <a:t> STOP! </a:t>
            </a:r>
            <a:r>
              <a:rPr lang="nl-NL" sz="1200" dirty="0" err="1"/>
              <a:t>Allez</a:t>
            </a:r>
            <a:r>
              <a:rPr lang="nl-NL" sz="1200" dirty="0"/>
              <a:t> </a:t>
            </a:r>
            <a:r>
              <a:rPr lang="nl-NL" sz="1200" dirty="0" err="1"/>
              <a:t>voir</a:t>
            </a:r>
            <a:r>
              <a:rPr lang="nl-NL" sz="1200" dirty="0"/>
              <a:t> </a:t>
            </a:r>
            <a:r>
              <a:rPr lang="nl-NL" sz="1200" dirty="0" err="1"/>
              <a:t>votre</a:t>
            </a:r>
            <a:r>
              <a:rPr lang="nl-NL" sz="1200" dirty="0"/>
              <a:t> supérieur </a:t>
            </a:r>
            <a:r>
              <a:rPr lang="nl-NL" sz="1200" dirty="0" err="1"/>
              <a:t>hiérarchique</a:t>
            </a:r>
            <a:r>
              <a:rPr lang="nl-NL" sz="1200" dirty="0"/>
              <a:t> et </a:t>
            </a:r>
            <a:r>
              <a:rPr lang="nl-NL" sz="1200" dirty="0" err="1"/>
              <a:t>expliquez</a:t>
            </a:r>
            <a:r>
              <a:rPr lang="nl-NL" sz="1200" dirty="0"/>
              <a:t> la </a:t>
            </a:r>
            <a:r>
              <a:rPr lang="nl-NL" sz="1200" dirty="0" err="1"/>
              <a:t>situation</a:t>
            </a:r>
            <a:endParaRPr lang="en-US" sz="12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23421" y="1997839"/>
            <a:ext cx="1070677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points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suivants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commencez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nouvelle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tâche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endroit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jour: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clair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sais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quelle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partie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l’installation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travailler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propre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sûr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m’a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expliqué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connais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risques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parties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l’installation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sécuriseés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la fa</a:t>
            </a:r>
            <a:r>
              <a:rPr lang="az-Cyrl-AZ" dirty="0">
                <a:solidFill>
                  <a:schemeClr val="tx2">
                    <a:lumMod val="90000"/>
                    <a:lumOff val="10000"/>
                  </a:schemeClr>
                </a:solidFill>
              </a:rPr>
              <a:t>ҫ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prescrit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j’ai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vérifié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ҫa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mesures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conformes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au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équipements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équipements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individuelle (EPI)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sont-ils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homologués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adaptés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p:transition spd="slow" advClick="0" advTm="2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Signalisation</a:t>
            </a:r>
            <a:r>
              <a:rPr lang="nl-NL" dirty="0"/>
              <a:t> de </a:t>
            </a:r>
            <a:r>
              <a:rPr lang="nl-NL" dirty="0" err="1"/>
              <a:t>sécurité</a:t>
            </a:r>
            <a:endParaRPr lang="nl-NL" dirty="0"/>
          </a:p>
          <a:p>
            <a:r>
              <a:rPr lang="nl-NL" sz="1600" dirty="0"/>
              <a:t>La </a:t>
            </a:r>
            <a:r>
              <a:rPr lang="nl-NL" sz="1600" dirty="0" err="1"/>
              <a:t>signalisation</a:t>
            </a:r>
            <a:r>
              <a:rPr lang="nl-NL" sz="1600" dirty="0"/>
              <a:t> de </a:t>
            </a:r>
            <a:r>
              <a:rPr lang="nl-NL" sz="1600" dirty="0" err="1"/>
              <a:t>sécurité</a:t>
            </a:r>
            <a:r>
              <a:rPr lang="nl-NL" sz="1600" dirty="0"/>
              <a:t> </a:t>
            </a:r>
            <a:r>
              <a:rPr lang="nl-NL" sz="1600" dirty="0" err="1"/>
              <a:t>est</a:t>
            </a:r>
            <a:r>
              <a:rPr lang="nl-NL" sz="1600" dirty="0"/>
              <a:t> </a:t>
            </a:r>
            <a:r>
              <a:rPr lang="nl-NL" sz="1600" dirty="0" err="1"/>
              <a:t>aussi</a:t>
            </a:r>
            <a:r>
              <a:rPr lang="nl-NL" sz="1600" dirty="0"/>
              <a:t> </a:t>
            </a:r>
            <a:r>
              <a:rPr lang="nl-NL" sz="1600" dirty="0" err="1"/>
              <a:t>installée</a:t>
            </a:r>
            <a:r>
              <a:rPr lang="nl-NL" sz="1600" dirty="0"/>
              <a:t> pour </a:t>
            </a:r>
            <a:r>
              <a:rPr lang="nl-NL" sz="1600" dirty="0" err="1"/>
              <a:t>vous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892939" y="1224385"/>
            <a:ext cx="583364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Zone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dangereuse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levage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charges etc).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permission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se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cogner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tomber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trébucher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rayonnement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instruction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Interdit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permission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d’explosion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instruction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Champ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magnétique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instruction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p:transition spd="slow" advClick="0" advTm="20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Vue </a:t>
            </a:r>
            <a:r>
              <a:rPr lang="nl-NL" dirty="0" err="1"/>
              <a:t>d’ensemble</a:t>
            </a:r>
            <a:r>
              <a:rPr lang="nl-NL" dirty="0"/>
              <a:t> des </a:t>
            </a:r>
            <a:r>
              <a:rPr lang="nl-NL" dirty="0" err="1"/>
              <a:t>symboles</a:t>
            </a:r>
            <a:r>
              <a:rPr lang="nl-NL" dirty="0"/>
              <a:t> de </a:t>
            </a:r>
            <a:r>
              <a:rPr lang="nl-NL" dirty="0" err="1"/>
              <a:t>danger</a:t>
            </a:r>
            <a:endParaRPr lang="nl-NL" dirty="0"/>
          </a:p>
          <a:p>
            <a:r>
              <a:rPr lang="nl-NL" sz="1600" dirty="0" err="1"/>
              <a:t>Assurez-vous</a:t>
            </a:r>
            <a:r>
              <a:rPr lang="nl-NL" sz="1600" dirty="0"/>
              <a:t> de </a:t>
            </a:r>
            <a:r>
              <a:rPr lang="nl-NL" sz="1600" dirty="0" err="1"/>
              <a:t>connaître</a:t>
            </a:r>
            <a:r>
              <a:rPr lang="nl-NL" sz="1600" dirty="0"/>
              <a:t> les </a:t>
            </a:r>
            <a:r>
              <a:rPr lang="nl-NL" sz="1600" dirty="0" err="1"/>
              <a:t>risques</a:t>
            </a:r>
            <a:r>
              <a:rPr lang="nl-NL" sz="1600" dirty="0"/>
              <a:t> de </a:t>
            </a:r>
            <a:r>
              <a:rPr lang="nl-NL" sz="1600" dirty="0" err="1"/>
              <a:t>substances</a:t>
            </a:r>
            <a:r>
              <a:rPr lang="nl-NL" sz="1600" dirty="0"/>
              <a:t> </a:t>
            </a:r>
            <a:r>
              <a:rPr lang="nl-NL" sz="1600" dirty="0" err="1"/>
              <a:t>dangereuses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07144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Inflammable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                                           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sous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pression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Nocif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irritant				 Néfaste à la santé à long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terme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Corrosif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		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toxique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Dangereux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l’environnement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Comburant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Explosif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Sensibilisation</a:t>
            </a:r>
            <a:r>
              <a:rPr lang="nl-NL" dirty="0"/>
              <a:t> à la </a:t>
            </a:r>
            <a:r>
              <a:rPr lang="nl-NL" dirty="0" err="1"/>
              <a:t>sécurité</a:t>
            </a:r>
            <a:r>
              <a:rPr lang="nl-NL" dirty="0"/>
              <a:t>, </a:t>
            </a:r>
            <a:r>
              <a:rPr lang="nl-NL" dirty="0" err="1"/>
              <a:t>l’ordre</a:t>
            </a:r>
            <a:r>
              <a:rPr lang="nl-NL" dirty="0"/>
              <a:t> et la </a:t>
            </a:r>
            <a:r>
              <a:rPr lang="nl-NL" dirty="0" err="1"/>
              <a:t>propreté</a:t>
            </a:r>
            <a:endParaRPr lang="nl-NL" dirty="0"/>
          </a:p>
          <a:p>
            <a:r>
              <a:rPr lang="nl-NL" sz="1600" dirty="0" err="1"/>
              <a:t>Notifiez</a:t>
            </a:r>
            <a:r>
              <a:rPr lang="nl-NL" sz="1600" dirty="0"/>
              <a:t> </a:t>
            </a:r>
            <a:r>
              <a:rPr lang="nl-NL" sz="1600" dirty="0" err="1"/>
              <a:t>toutes</a:t>
            </a:r>
            <a:r>
              <a:rPr lang="nl-NL" sz="1600" dirty="0"/>
              <a:t> les </a:t>
            </a:r>
            <a:r>
              <a:rPr lang="nl-NL" sz="1600" dirty="0" err="1"/>
              <a:t>situations</a:t>
            </a:r>
            <a:r>
              <a:rPr lang="nl-NL" sz="1600" dirty="0"/>
              <a:t> </a:t>
            </a:r>
            <a:r>
              <a:rPr lang="nl-NL" sz="1600" dirty="0" err="1"/>
              <a:t>dangereuses</a:t>
            </a:r>
            <a:r>
              <a:rPr lang="nl-NL" sz="1600" dirty="0"/>
              <a:t> et les </a:t>
            </a:r>
            <a:r>
              <a:rPr lang="nl-NL" sz="1600" dirty="0" err="1"/>
              <a:t>particularités</a:t>
            </a:r>
            <a:r>
              <a:rPr lang="nl-NL" sz="1600" dirty="0"/>
              <a:t> à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personne</a:t>
            </a:r>
            <a:r>
              <a:rPr lang="nl-NL" sz="1600" dirty="0"/>
              <a:t> de contact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63754" y="1166842"/>
            <a:ext cx="109119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uniquement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échafaudages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la date du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Obturez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ouvertures dans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cloisons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dans les sols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matériel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d’échafaudage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clôtures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fuites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d’huile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matériaux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contenant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l’amiante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fibres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céramiques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immédiatement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notifiés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responsable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d’intervention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 extincteurs, les issues et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voies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secours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accessibles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d’arrêt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vos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pause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/fin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jetez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ordures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rangez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Évitez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trébuchement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rangeant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voies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passage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Triez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déchets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mettez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conteneurs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appropriés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Tolérance</a:t>
            </a:r>
            <a:r>
              <a:rPr lang="nl-NL" dirty="0"/>
              <a:t> Zéro</a:t>
            </a:r>
          </a:p>
          <a:p>
            <a:r>
              <a:rPr lang="nl-NL" sz="1600" dirty="0" err="1"/>
              <a:t>Nous</a:t>
            </a:r>
            <a:r>
              <a:rPr lang="nl-NL" sz="1600" dirty="0"/>
              <a:t> </a:t>
            </a:r>
            <a:r>
              <a:rPr lang="nl-NL" sz="1600" dirty="0" err="1"/>
              <a:t>somme</a:t>
            </a:r>
            <a:r>
              <a:rPr lang="nl-NL" sz="1600" dirty="0"/>
              <a:t> </a:t>
            </a:r>
            <a:r>
              <a:rPr lang="nl-NL" sz="1600" dirty="0" err="1"/>
              <a:t>mutuellement</a:t>
            </a:r>
            <a:r>
              <a:rPr lang="nl-NL" sz="1600" dirty="0"/>
              <a:t> </a:t>
            </a:r>
            <a:r>
              <a:rPr lang="nl-NL" sz="1600" dirty="0" err="1"/>
              <a:t>responsables</a:t>
            </a:r>
            <a:r>
              <a:rPr lang="nl-NL" sz="1600" dirty="0"/>
              <a:t> en </a:t>
            </a:r>
            <a:r>
              <a:rPr lang="nl-NL" sz="1600" dirty="0" err="1"/>
              <a:t>cas</a:t>
            </a:r>
            <a:r>
              <a:rPr lang="nl-NL" sz="1600" dirty="0"/>
              <a:t> de </a:t>
            </a:r>
            <a:r>
              <a:rPr lang="nl-NL" sz="1600" dirty="0" err="1"/>
              <a:t>comportement</a:t>
            </a:r>
            <a:r>
              <a:rPr lang="nl-NL" sz="1600" dirty="0"/>
              <a:t> </a:t>
            </a:r>
            <a:r>
              <a:rPr lang="nl-NL" sz="1600" dirty="0" err="1"/>
              <a:t>dangereux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3992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suivez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règles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conséquences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graves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vidéosurveillance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présent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 et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surveillants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infractions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but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application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stricte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règlements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sécurité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utilisons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cartes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jaunes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rouges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d’infraction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rouge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donnée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example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d’utilisation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d’alcool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de drogue. </a:t>
            </a:r>
            <a:r>
              <a:rPr lang="nl-NL" b="1">
                <a:solidFill>
                  <a:srgbClr val="FF0000"/>
                </a:solidFill>
              </a:rPr>
              <a:t>Chez nous, la norme est de 0,00%!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carte rouge,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l’employé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immédiatement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expulsé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site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plus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d’acces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les sites de ENGIE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964" y="2787459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Règles</a:t>
            </a:r>
            <a:r>
              <a:rPr lang="nl-NL" dirty="0"/>
              <a:t> du site pour </a:t>
            </a:r>
            <a:r>
              <a:rPr lang="nl-NL" dirty="0" err="1"/>
              <a:t>votre</a:t>
            </a:r>
            <a:r>
              <a:rPr lang="nl-NL" dirty="0"/>
              <a:t> </a:t>
            </a:r>
            <a:r>
              <a:rPr lang="nl-NL" dirty="0" err="1"/>
              <a:t>sécurité</a:t>
            </a:r>
            <a:endParaRPr lang="nl-NL" dirty="0"/>
          </a:p>
          <a:p>
            <a:r>
              <a:rPr lang="nl-NL" sz="1600" dirty="0" err="1"/>
              <a:t>Faites-nous</a:t>
            </a:r>
            <a:r>
              <a:rPr lang="nl-NL" sz="1600" dirty="0"/>
              <a:t> </a:t>
            </a:r>
            <a:r>
              <a:rPr lang="nl-NL" sz="1600" dirty="0" err="1"/>
              <a:t>connaitre</a:t>
            </a:r>
            <a:r>
              <a:rPr lang="nl-NL" sz="1600" dirty="0"/>
              <a:t> les points </a:t>
            </a:r>
            <a:r>
              <a:rPr lang="nl-NL" sz="1600" dirty="0" err="1"/>
              <a:t>d’amélioration</a:t>
            </a:r>
            <a:r>
              <a:rPr lang="nl-NL" sz="1600" dirty="0"/>
              <a:t> de </a:t>
            </a:r>
            <a:r>
              <a:rPr lang="nl-NL" sz="1600" dirty="0" err="1"/>
              <a:t>notre</a:t>
            </a:r>
            <a:r>
              <a:rPr lang="nl-NL" sz="1600" dirty="0"/>
              <a:t> site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90011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interdit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 sous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l’influence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possession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d’alcool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et/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de drogues. </a:t>
            </a:r>
            <a:r>
              <a:rPr lang="nl-NL" b="1">
                <a:solidFill>
                  <a:srgbClr val="FF0000"/>
                </a:solidFill>
              </a:rPr>
              <a:t>Chez nous, la norme est de 0,00%!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fumer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dans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espaces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destinés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fumeurs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Notifiez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immédiatement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situations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dangereuses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accidents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supérieur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hiérarchique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prendre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photo’s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filmer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qu’après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avoir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l’autorisation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supérieur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hiérarchique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ENGIE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6A6B7B-E629-FE40-FD54-B33F70A81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141" y="2722497"/>
            <a:ext cx="2222165" cy="7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Utilisation</a:t>
            </a:r>
            <a:r>
              <a:rPr lang="nl-NL" dirty="0"/>
              <a:t> de </a:t>
            </a:r>
            <a:r>
              <a:rPr lang="nl-NL" dirty="0" err="1"/>
              <a:t>clés</a:t>
            </a:r>
            <a:r>
              <a:rPr lang="nl-NL" dirty="0"/>
              <a:t> USB </a:t>
            </a:r>
            <a:r>
              <a:rPr lang="nl-NL" dirty="0" err="1"/>
              <a:t>ou</a:t>
            </a:r>
            <a:r>
              <a:rPr lang="nl-NL" dirty="0"/>
              <a:t> de </a:t>
            </a:r>
            <a:r>
              <a:rPr lang="nl-NL" dirty="0" err="1"/>
              <a:t>disques</a:t>
            </a:r>
            <a:r>
              <a:rPr lang="nl-NL" dirty="0"/>
              <a:t> </a:t>
            </a:r>
            <a:r>
              <a:rPr lang="nl-NL" dirty="0" err="1"/>
              <a:t>durs</a:t>
            </a:r>
            <a:endParaRPr lang="nl-NL" dirty="0"/>
          </a:p>
          <a:p>
            <a:r>
              <a:rPr lang="nl-NL" sz="1600" dirty="0"/>
              <a:t>Ne </a:t>
            </a:r>
            <a:r>
              <a:rPr lang="nl-NL" sz="1600" dirty="0" err="1"/>
              <a:t>connectez</a:t>
            </a:r>
            <a:r>
              <a:rPr lang="nl-NL" sz="1600" dirty="0"/>
              <a:t> </a:t>
            </a:r>
            <a:r>
              <a:rPr lang="nl-NL" sz="1600" dirty="0" err="1"/>
              <a:t>aucun</a:t>
            </a:r>
            <a:r>
              <a:rPr lang="nl-NL" sz="1600" dirty="0"/>
              <a:t> </a:t>
            </a:r>
            <a:r>
              <a:rPr lang="nl-NL" sz="1600" dirty="0" err="1"/>
              <a:t>appareil</a:t>
            </a:r>
            <a:r>
              <a:rPr lang="nl-NL" sz="1600" dirty="0"/>
              <a:t> au </a:t>
            </a:r>
            <a:r>
              <a:rPr lang="nl-NL" sz="1600" dirty="0" err="1"/>
              <a:t>système</a:t>
            </a:r>
            <a:r>
              <a:rPr lang="nl-NL" sz="1600" dirty="0"/>
              <a:t> du site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46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interdit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d’utiliser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USB,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support pour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récupérer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données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transfert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partir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industriel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p:transition spd="slow" advClick="0" advTm="15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 de </a:t>
            </a:r>
            <a:r>
              <a:rPr lang="nl-NL" dirty="0" err="1"/>
              <a:t>clés</a:t>
            </a:r>
            <a:r>
              <a:rPr lang="nl-NL" dirty="0"/>
              <a:t> USB </a:t>
            </a:r>
            <a:r>
              <a:rPr lang="nl-NL" dirty="0" err="1"/>
              <a:t>ou</a:t>
            </a:r>
            <a:r>
              <a:rPr lang="nl-NL" dirty="0"/>
              <a:t> de </a:t>
            </a:r>
            <a:r>
              <a:rPr lang="nl-NL" dirty="0" err="1"/>
              <a:t>disques</a:t>
            </a:r>
            <a:r>
              <a:rPr lang="nl-NL" dirty="0"/>
              <a:t> </a:t>
            </a:r>
            <a:r>
              <a:rPr lang="nl-NL" dirty="0" err="1"/>
              <a:t>durs</a:t>
            </a:r>
            <a:endParaRPr lang="nl-NL" dirty="0"/>
          </a:p>
          <a:p>
            <a:r>
              <a:rPr lang="nl-NL" sz="1600" dirty="0" err="1"/>
              <a:t>Scannez</a:t>
            </a:r>
            <a:r>
              <a:rPr lang="nl-NL" sz="1600" dirty="0"/>
              <a:t> </a:t>
            </a:r>
            <a:r>
              <a:rPr lang="nl-NL" sz="1600" dirty="0" err="1"/>
              <a:t>n’importe</a:t>
            </a:r>
            <a:r>
              <a:rPr lang="nl-NL" sz="1600" dirty="0"/>
              <a:t> </a:t>
            </a:r>
            <a:r>
              <a:rPr lang="nl-NL" sz="1600" dirty="0" err="1"/>
              <a:t>quel</a:t>
            </a:r>
            <a:r>
              <a:rPr lang="nl-NL" sz="1600" dirty="0"/>
              <a:t> </a:t>
            </a:r>
            <a:r>
              <a:rPr lang="nl-NL" sz="1600" dirty="0" err="1"/>
              <a:t>périphérique</a:t>
            </a:r>
            <a:r>
              <a:rPr lang="nl-NL" sz="1600" dirty="0"/>
              <a:t> externe à </a:t>
            </a:r>
            <a:r>
              <a:rPr lang="nl-NL" sz="1600" dirty="0" err="1"/>
              <a:t>chaque</a:t>
            </a:r>
            <a:r>
              <a:rPr lang="nl-NL" sz="1600" dirty="0"/>
              <a:t> </a:t>
            </a:r>
            <a:r>
              <a:rPr lang="nl-NL" sz="1600" dirty="0" err="1"/>
              <a:t>fois</a:t>
            </a:r>
            <a:r>
              <a:rPr lang="nl-NL" sz="1600" dirty="0"/>
              <a:t> </a:t>
            </a:r>
            <a:r>
              <a:rPr lang="nl-NL" sz="1600" dirty="0" err="1"/>
              <a:t>avant</a:t>
            </a:r>
            <a:r>
              <a:rPr lang="nl-NL" sz="1600" dirty="0"/>
              <a:t> </a:t>
            </a:r>
            <a:r>
              <a:rPr lang="nl-NL" sz="1600" dirty="0" err="1"/>
              <a:t>utilisation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110338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Utilisez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préférence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destiné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uniquement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au site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site peut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fournir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USB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où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n’y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d’autre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solution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l’utilisation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USB,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support,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contactez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connecter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site,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scanné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ENGIE.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Cela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doit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fait à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l’aide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équipement de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numérisation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ENGIE.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L’analyse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devrait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qu’aucun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virus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détecté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53" y="4649525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p:transition spd="slow" advClick="0" advTm="20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Utilisation</a:t>
            </a:r>
            <a:r>
              <a:rPr lang="nl-NL" dirty="0"/>
              <a:t> </a:t>
            </a:r>
            <a:r>
              <a:rPr lang="nl-NL" dirty="0" err="1"/>
              <a:t>d’appareils</a:t>
            </a:r>
            <a:r>
              <a:rPr lang="nl-NL" dirty="0"/>
              <a:t> </a:t>
            </a:r>
            <a:r>
              <a:rPr lang="nl-NL" dirty="0" err="1"/>
              <a:t>externes</a:t>
            </a:r>
            <a:endParaRPr lang="nl-NL" dirty="0"/>
          </a:p>
          <a:p>
            <a:r>
              <a:rPr lang="nl-NL" sz="1600" dirty="0" err="1"/>
              <a:t>Contactez</a:t>
            </a:r>
            <a:r>
              <a:rPr lang="nl-NL" sz="1600" dirty="0"/>
              <a:t> </a:t>
            </a:r>
            <a:r>
              <a:rPr lang="nl-NL" sz="1600" dirty="0" err="1"/>
              <a:t>toujours</a:t>
            </a:r>
            <a:r>
              <a:rPr lang="nl-NL" sz="1600" dirty="0"/>
              <a:t>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personne</a:t>
            </a:r>
            <a:r>
              <a:rPr lang="nl-NL" sz="1600" dirty="0"/>
              <a:t> de contact ENGIE </a:t>
            </a:r>
            <a:r>
              <a:rPr lang="nl-NL" sz="1600" dirty="0" err="1"/>
              <a:t>ou</a:t>
            </a:r>
            <a:r>
              <a:rPr lang="nl-NL" sz="1600" dirty="0"/>
              <a:t> </a:t>
            </a:r>
            <a:r>
              <a:rPr lang="nl-NL" sz="1600" dirty="0" err="1"/>
              <a:t>le</a:t>
            </a:r>
            <a:r>
              <a:rPr lang="nl-NL" sz="1600" dirty="0"/>
              <a:t> </a:t>
            </a:r>
            <a:r>
              <a:rPr lang="nl-NL" sz="1600" dirty="0" err="1"/>
              <a:t>responsable</a:t>
            </a:r>
            <a:r>
              <a:rPr lang="nl-NL" sz="1600" dirty="0"/>
              <a:t> de la </a:t>
            </a:r>
            <a:r>
              <a:rPr lang="nl-NL" sz="1600" dirty="0" err="1"/>
              <a:t>cybersécurité</a:t>
            </a:r>
            <a:r>
              <a:rPr lang="nl-NL" sz="1600" dirty="0"/>
              <a:t> du site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113029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autorisé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connecter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appareils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externes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ordinateur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portable,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présents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place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cela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nécessaire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consultez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Demander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 ENGIE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dispose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ordinateur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portable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ENGIE 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d’évaluer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ordinateur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portable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certain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nombre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points: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jour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termes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d’exploitation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validation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définitions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virus date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moins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2 jours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validation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récemment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analysé et exempt de logiciels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malveillants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p:transition spd="slow" advClick="0" advTm="30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Collaborer pour améliorer la sécurité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9382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>
                <a:solidFill>
                  <a:schemeClr val="tx2">
                    <a:lumMod val="90000"/>
                    <a:lumOff val="10000"/>
                  </a:schemeClr>
                </a:solidFill>
              </a:rPr>
              <a:t>Vos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connaissances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seront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testées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après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la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présentation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Travaillez</a:t>
            </a:r>
            <a:r>
              <a:rPr lang="nl-NL" dirty="0"/>
              <a:t> </a:t>
            </a:r>
            <a:r>
              <a:rPr lang="nl-NL" dirty="0" err="1"/>
              <a:t>sûrement</a:t>
            </a:r>
            <a:r>
              <a:rPr lang="nl-NL" dirty="0"/>
              <a:t>…. </a:t>
            </a:r>
            <a:r>
              <a:rPr lang="nl-NL" dirty="0" err="1"/>
              <a:t>ou</a:t>
            </a:r>
            <a:r>
              <a:rPr lang="nl-NL" dirty="0"/>
              <a:t> ne </a:t>
            </a:r>
            <a:r>
              <a:rPr lang="nl-NL" dirty="0" err="1"/>
              <a:t>travaillez</a:t>
            </a:r>
            <a:r>
              <a:rPr lang="nl-NL" dirty="0"/>
              <a:t> pas!</a:t>
            </a:r>
          </a:p>
          <a:p>
            <a:r>
              <a:rPr lang="nl-NL" sz="1600" dirty="0" err="1"/>
              <a:t>Nous</a:t>
            </a:r>
            <a:r>
              <a:rPr lang="nl-NL" sz="1600" dirty="0"/>
              <a:t> </a:t>
            </a:r>
            <a:r>
              <a:rPr lang="nl-NL" sz="1600" dirty="0" err="1"/>
              <a:t>nous</a:t>
            </a:r>
            <a:r>
              <a:rPr lang="nl-NL" sz="1600" dirty="0"/>
              <a:t> </a:t>
            </a:r>
            <a:r>
              <a:rPr lang="nl-NL" sz="1600" dirty="0" err="1"/>
              <a:t>confrontons</a:t>
            </a:r>
            <a:r>
              <a:rPr lang="nl-NL" sz="1600" dirty="0"/>
              <a:t> à propos de </a:t>
            </a:r>
            <a:r>
              <a:rPr lang="nl-NL" sz="1600" dirty="0" err="1"/>
              <a:t>comportements</a:t>
            </a:r>
            <a:r>
              <a:rPr lang="nl-NL" sz="1600" dirty="0"/>
              <a:t> </a:t>
            </a:r>
            <a:r>
              <a:rPr lang="nl-NL" sz="1600" dirty="0" err="1"/>
              <a:t>dangereux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55991" y="996695"/>
            <a:ext cx="9966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trouvons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important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reveniez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santé et sans blessure dans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famille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souhaitons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beaucoup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succès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site. 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610B47-EE0C-2D8D-8757-A4573C4B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704" y="2198663"/>
            <a:ext cx="7841729" cy="45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p:transition spd="slow" advClick="0" advTm="30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Accès</a:t>
            </a:r>
            <a:r>
              <a:rPr lang="nl-NL" dirty="0"/>
              <a:t> au site</a:t>
            </a:r>
          </a:p>
          <a:p>
            <a:r>
              <a:rPr lang="nl-NL" sz="1600" dirty="0"/>
              <a:t>Des </a:t>
            </a:r>
            <a:r>
              <a:rPr lang="nl-NL" sz="1600" dirty="0" err="1"/>
              <a:t>contrôles</a:t>
            </a:r>
            <a:r>
              <a:rPr lang="nl-NL" sz="1600" dirty="0"/>
              <a:t> </a:t>
            </a:r>
            <a:r>
              <a:rPr lang="nl-NL" sz="1600" dirty="0" err="1"/>
              <a:t>d’alcool</a:t>
            </a:r>
            <a:r>
              <a:rPr lang="nl-NL" sz="1600" dirty="0"/>
              <a:t> et des </a:t>
            </a:r>
            <a:r>
              <a:rPr lang="nl-NL" sz="1600" dirty="0" err="1"/>
              <a:t>fouilles</a:t>
            </a:r>
            <a:r>
              <a:rPr lang="nl-NL" sz="1600" dirty="0"/>
              <a:t> </a:t>
            </a:r>
            <a:r>
              <a:rPr lang="nl-NL" sz="1600" dirty="0" err="1"/>
              <a:t>sont</a:t>
            </a:r>
            <a:r>
              <a:rPr lang="nl-NL" sz="1600" dirty="0"/>
              <a:t> </a:t>
            </a:r>
            <a:r>
              <a:rPr lang="nl-NL" sz="1600" dirty="0" err="1"/>
              <a:t>régulièrement</a:t>
            </a:r>
            <a:r>
              <a:rPr lang="nl-NL" sz="1600" dirty="0"/>
              <a:t> </a:t>
            </a:r>
            <a:r>
              <a:rPr lang="nl-NL" sz="1600" dirty="0" err="1"/>
              <a:t>effectués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613806" y="1443841"/>
            <a:ext cx="112925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adressez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recevez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d’acces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utilisez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cette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sortir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portez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de visiteur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d’alcool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drogue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à l’entrée. </a:t>
            </a:r>
            <a:r>
              <a:rPr lang="nl-NL" b="1">
                <a:solidFill>
                  <a:srgbClr val="FF0000"/>
                </a:solidFill>
              </a:rPr>
              <a:t>Chez nou, la norme est de 0,00%!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sac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et/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véhicle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agents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la sortie du site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0EDA416-62B7-F83C-7150-8623674AE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877" y="2520241"/>
            <a:ext cx="3309444" cy="11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Incendie</a:t>
            </a:r>
            <a:r>
              <a:rPr lang="nl-NL" dirty="0"/>
              <a:t> </a:t>
            </a:r>
            <a:r>
              <a:rPr lang="nl-NL" dirty="0" err="1"/>
              <a:t>ou</a:t>
            </a:r>
            <a:r>
              <a:rPr lang="nl-NL" dirty="0"/>
              <a:t> accident</a:t>
            </a:r>
          </a:p>
          <a:p>
            <a:r>
              <a:rPr lang="nl-NL" sz="1600" dirty="0" err="1"/>
              <a:t>Restez</a:t>
            </a:r>
            <a:r>
              <a:rPr lang="nl-NL" sz="1600" dirty="0"/>
              <a:t> </a:t>
            </a:r>
            <a:r>
              <a:rPr lang="nl-NL" sz="1600" dirty="0" err="1"/>
              <a:t>calme</a:t>
            </a:r>
            <a:r>
              <a:rPr lang="nl-NL" sz="1600" dirty="0"/>
              <a:t> et </a:t>
            </a:r>
            <a:r>
              <a:rPr lang="nl-NL" sz="1600" dirty="0" err="1"/>
              <a:t>prenez</a:t>
            </a:r>
            <a:r>
              <a:rPr lang="nl-NL" sz="1600" dirty="0"/>
              <a:t> </a:t>
            </a:r>
            <a:r>
              <a:rPr lang="nl-NL" sz="1600" dirty="0" err="1"/>
              <a:t>d’abord</a:t>
            </a:r>
            <a:r>
              <a:rPr lang="nl-NL" sz="1600" dirty="0"/>
              <a:t> </a:t>
            </a:r>
            <a:r>
              <a:rPr lang="nl-NL" sz="1600" dirty="0" err="1"/>
              <a:t>soin</a:t>
            </a:r>
            <a:r>
              <a:rPr lang="nl-NL" sz="1600" dirty="0"/>
              <a:t> de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sécurité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73917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Appelez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numero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d’alarme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signaler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accident: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Signalez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d’accident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nom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numéro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téléphone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site Maxima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place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l’accident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La nature et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gravité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l’accident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nombre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victimes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p:transition spd="slow" advClick="0" advTm="1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Lieu</a:t>
            </a:r>
            <a:r>
              <a:rPr lang="nl-NL" dirty="0"/>
              <a:t> de </a:t>
            </a:r>
            <a:r>
              <a:rPr lang="nl-NL" dirty="0" err="1"/>
              <a:t>rassemblement</a:t>
            </a:r>
            <a:r>
              <a:rPr lang="nl-NL" dirty="0"/>
              <a:t> en </a:t>
            </a:r>
            <a:r>
              <a:rPr lang="nl-NL" dirty="0" err="1"/>
              <a:t>cas</a:t>
            </a:r>
            <a:r>
              <a:rPr lang="nl-NL" dirty="0"/>
              <a:t> </a:t>
            </a:r>
            <a:r>
              <a:rPr lang="nl-NL" dirty="0" err="1"/>
              <a:t>d’évacuation</a:t>
            </a:r>
            <a:endParaRPr lang="nl-NL" dirty="0"/>
          </a:p>
          <a:p>
            <a:r>
              <a:rPr lang="nl-NL" sz="1600" dirty="0" err="1"/>
              <a:t>Suivez</a:t>
            </a:r>
            <a:r>
              <a:rPr lang="nl-NL" sz="1600" dirty="0"/>
              <a:t> les </a:t>
            </a:r>
            <a:r>
              <a:rPr lang="nl-NL" sz="1600" dirty="0" err="1"/>
              <a:t>instructions</a:t>
            </a:r>
            <a:r>
              <a:rPr lang="nl-NL" sz="1600" dirty="0"/>
              <a:t> de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superviseur</a:t>
            </a:r>
            <a:r>
              <a:rPr lang="nl-NL" sz="1600" dirty="0"/>
              <a:t> et de </a:t>
            </a:r>
            <a:r>
              <a:rPr lang="nl-NL" sz="1600" dirty="0" err="1"/>
              <a:t>l’agent</a:t>
            </a:r>
            <a:r>
              <a:rPr lang="nl-NL" sz="1600" dirty="0"/>
              <a:t> HSE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Alarme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d’évacuation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rassemblement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situé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proximité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poste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garde.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9B368F-762D-F528-17E8-0366E3579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71" y="1812494"/>
            <a:ext cx="6396041" cy="42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8AD1A33-0ED4-0CDE-EB33-25E7407F2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425" y="4739617"/>
            <a:ext cx="672779" cy="67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250" y="223343"/>
            <a:ext cx="11334750" cy="523220"/>
          </a:xfrm>
        </p:spPr>
        <p:txBody>
          <a:bodyPr/>
          <a:lstStyle/>
          <a:p>
            <a:r>
              <a:rPr lang="nl-NL" dirty="0" err="1"/>
              <a:t>Nos</a:t>
            </a:r>
            <a:r>
              <a:rPr lang="nl-NL" dirty="0"/>
              <a:t> </a:t>
            </a:r>
            <a:r>
              <a:rPr lang="nl-NL" dirty="0" err="1"/>
              <a:t>règles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sauvent</a:t>
            </a:r>
            <a:r>
              <a:rPr lang="nl-NL" dirty="0"/>
              <a:t> des vies</a:t>
            </a:r>
          </a:p>
          <a:p>
            <a:r>
              <a:rPr lang="nl-NL" sz="1600" dirty="0"/>
              <a:t>Le non-respect peut </a:t>
            </a:r>
            <a:r>
              <a:rPr lang="nl-NL" sz="1600" dirty="0" err="1"/>
              <a:t>entraîner</a:t>
            </a:r>
            <a:r>
              <a:rPr lang="nl-NL" sz="1600" dirty="0"/>
              <a:t> des </a:t>
            </a:r>
            <a:r>
              <a:rPr lang="nl-NL" sz="1600" dirty="0" err="1"/>
              <a:t>accidents</a:t>
            </a:r>
            <a:r>
              <a:rPr lang="nl-NL" sz="1600" dirty="0"/>
              <a:t> grave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B964318-73A1-2B72-A9FF-8DB79D4F4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28" y="1434860"/>
            <a:ext cx="2069768" cy="40681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79434CE-5937-1339-F394-9873AFAAD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020" y="1434860"/>
            <a:ext cx="2193296" cy="333244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E3767C4-EE7A-8902-37A6-D23A4CACB020}"/>
              </a:ext>
            </a:extLst>
          </p:cNvPr>
          <p:cNvSpPr txBox="1"/>
          <p:nvPr/>
        </p:nvSpPr>
        <p:spPr>
          <a:xfrm>
            <a:off x="5913120" y="3767328"/>
            <a:ext cx="2307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>
                <a:solidFill>
                  <a:srgbClr val="FF0000"/>
                </a:solidFill>
              </a:rPr>
              <a:t>Chez nous, la norme est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p:transition spd="slow" advClick="0" advTm="2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 err="1"/>
              <a:t>Circulation</a:t>
            </a:r>
            <a:endParaRPr lang="nl-NL" dirty="0"/>
          </a:p>
          <a:p>
            <a:r>
              <a:rPr lang="en-US" sz="1600" dirty="0"/>
              <a:t>La </a:t>
            </a:r>
            <a:r>
              <a:rPr lang="en-US" sz="1600" dirty="0" err="1"/>
              <a:t>loi</a:t>
            </a:r>
            <a:r>
              <a:rPr lang="en-US" sz="1600" dirty="0"/>
              <a:t> de la circulation </a:t>
            </a:r>
            <a:r>
              <a:rPr lang="en-US" sz="1600" dirty="0" err="1"/>
              <a:t>routière</a:t>
            </a:r>
            <a:r>
              <a:rPr lang="en-US" sz="1600" dirty="0"/>
              <a:t> </a:t>
            </a:r>
            <a:r>
              <a:rPr lang="en-US" sz="1600" dirty="0" err="1"/>
              <a:t>est</a:t>
            </a:r>
            <a:r>
              <a:rPr lang="en-US" sz="1600" dirty="0"/>
              <a:t> applicable sur le site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90653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pouvez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véhicule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qu’avec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l’autorisation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garde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servez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la carte de stationnement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donnée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garde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roulez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vitesse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sûre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dépassant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priorité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cyclistes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piétons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garez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devant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sorties et les extincteurs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stationnez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emplacement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indiqués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panneau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124F005-44AE-3D27-F907-AB9C216E2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030" y="3431876"/>
            <a:ext cx="2705335" cy="10526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71A25CB-A2CA-01BA-73BD-340F57A0D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983" y="4516738"/>
            <a:ext cx="3141970" cy="10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p:transition spd="slow" advClick="0" advTm="2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 err="1"/>
              <a:t>Protection</a:t>
            </a:r>
            <a:r>
              <a:rPr lang="nl-NL" dirty="0"/>
              <a:t> </a:t>
            </a:r>
            <a:r>
              <a:rPr lang="nl-NL" dirty="0" err="1"/>
              <a:t>personnelle</a:t>
            </a:r>
            <a:r>
              <a:rPr lang="nl-NL" dirty="0"/>
              <a:t>: EPI</a:t>
            </a:r>
          </a:p>
          <a:p>
            <a:r>
              <a:rPr lang="nl-NL" sz="1600" dirty="0" err="1"/>
              <a:t>Vérifiez</a:t>
            </a:r>
            <a:r>
              <a:rPr lang="nl-NL" sz="1600" dirty="0"/>
              <a:t> </a:t>
            </a:r>
            <a:r>
              <a:rPr lang="nl-NL" sz="1600" dirty="0" err="1"/>
              <a:t>toujours</a:t>
            </a:r>
            <a:r>
              <a:rPr lang="nl-NL" sz="1600" dirty="0"/>
              <a:t> si les EPI </a:t>
            </a:r>
            <a:r>
              <a:rPr lang="nl-NL" sz="1600" dirty="0" err="1"/>
              <a:t>offrent</a:t>
            </a:r>
            <a:r>
              <a:rPr lang="nl-NL" sz="1600" dirty="0"/>
              <a:t> </a:t>
            </a:r>
            <a:r>
              <a:rPr lang="nl-NL" sz="1600" dirty="0" err="1"/>
              <a:t>une</a:t>
            </a:r>
            <a:r>
              <a:rPr lang="nl-NL" sz="1600" dirty="0"/>
              <a:t> </a:t>
            </a:r>
            <a:r>
              <a:rPr lang="nl-NL" sz="1600" dirty="0" err="1"/>
              <a:t>protection</a:t>
            </a:r>
            <a:r>
              <a:rPr lang="nl-NL" sz="1600" dirty="0"/>
              <a:t> correcte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67B2E-B9DF-44EB-A21A-64C9723206C9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C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42B1A6C-7E05-B7AD-1DE0-9ED2C90488D4}"/>
              </a:ext>
            </a:extLst>
          </p:cNvPr>
          <p:cNvSpPr txBox="1"/>
          <p:nvPr/>
        </p:nvSpPr>
        <p:spPr>
          <a:xfrm>
            <a:off x="2301178" y="1711103"/>
            <a:ext cx="684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Obligatoire de porter sur le site, sauf si prescrit autrement: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35449A-7C38-FDA5-5C43-D128EF39D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077" y="2174315"/>
            <a:ext cx="763769" cy="299919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7B70728-D512-D83C-FD66-F54CBDD130D8}"/>
              </a:ext>
            </a:extLst>
          </p:cNvPr>
          <p:cNvSpPr txBox="1"/>
          <p:nvPr/>
        </p:nvSpPr>
        <p:spPr>
          <a:xfrm>
            <a:off x="4100846" y="4679124"/>
            <a:ext cx="39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Vêtements de travail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8B25775-5FF6-BE19-F3BE-124E44AC9832}"/>
              </a:ext>
            </a:extLst>
          </p:cNvPr>
          <p:cNvSpPr txBox="1"/>
          <p:nvPr/>
        </p:nvSpPr>
        <p:spPr>
          <a:xfrm>
            <a:off x="6770126" y="5259340"/>
            <a:ext cx="4759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Dans les zones ATEX: vêtements de travail antistatiques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F0E4368-14E2-D20A-5826-3C1FFCB4DDAF}"/>
              </a:ext>
            </a:extLst>
          </p:cNvPr>
          <p:cNvSpPr txBox="1"/>
          <p:nvPr/>
        </p:nvSpPr>
        <p:spPr>
          <a:xfrm>
            <a:off x="4100846" y="3852798"/>
            <a:ext cx="2608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Lunettes de sécurité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30BC198-70B3-681A-B343-9F92D133B247}"/>
              </a:ext>
            </a:extLst>
          </p:cNvPr>
          <p:cNvSpPr txBox="1"/>
          <p:nvPr/>
        </p:nvSpPr>
        <p:spPr>
          <a:xfrm>
            <a:off x="4100846" y="3113604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Chaussures de sécurité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8ED2F6F-5848-4AE0-21FA-75E877E1D093}"/>
              </a:ext>
            </a:extLst>
          </p:cNvPr>
          <p:cNvSpPr txBox="1"/>
          <p:nvPr/>
        </p:nvSpPr>
        <p:spPr>
          <a:xfrm>
            <a:off x="4100846" y="2442265"/>
            <a:ext cx="24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Casque de sécurité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3866A1F-F7BC-81BF-FDA3-1FC374B24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722" y="4702149"/>
            <a:ext cx="423404" cy="47135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33FB294-3914-28F2-C9D1-85FC40311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772" y="5220626"/>
            <a:ext cx="420572" cy="471358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9E6102D5-74B2-E1E6-5216-782B32455488}"/>
              </a:ext>
            </a:extLst>
          </p:cNvPr>
          <p:cNvSpPr txBox="1"/>
          <p:nvPr/>
        </p:nvSpPr>
        <p:spPr>
          <a:xfrm>
            <a:off x="6770126" y="4736764"/>
            <a:ext cx="519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Dans les installations: vêtements de travail ignifuges</a:t>
            </a:r>
          </a:p>
        </p:txBody>
      </p:sp>
    </p:spTree>
    <p:extLst>
      <p:ext uri="{BB962C8B-B14F-4D97-AF65-F5344CB8AC3E}">
        <p14:creationId xmlns:p14="http://schemas.microsoft.com/office/powerpoint/2010/main" val="3132038432"/>
      </p:ext>
    </p:extLst>
  </p:cSld>
  <p:clrMapOvr>
    <a:masterClrMapping/>
  </p:clrMapOvr>
  <p:transition spd="slow" advClick="0" advTm="1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EPI </a:t>
            </a:r>
            <a:r>
              <a:rPr lang="nl-NL" dirty="0" err="1"/>
              <a:t>complémentaires</a:t>
            </a:r>
            <a:r>
              <a:rPr lang="nl-NL" dirty="0"/>
              <a:t> </a:t>
            </a:r>
            <a:r>
              <a:rPr lang="nl-NL" sz="1600" dirty="0"/>
              <a:t>(</a:t>
            </a:r>
            <a:r>
              <a:rPr lang="nl-NL" sz="1600" dirty="0" err="1"/>
              <a:t>prescrits</a:t>
            </a:r>
            <a:r>
              <a:rPr lang="nl-NL" sz="1600" dirty="0"/>
              <a:t> </a:t>
            </a:r>
            <a:r>
              <a:rPr lang="nl-NL" sz="1600" dirty="0" err="1"/>
              <a:t>sur</a:t>
            </a:r>
            <a:r>
              <a:rPr lang="nl-NL" sz="1600" dirty="0"/>
              <a:t> </a:t>
            </a:r>
            <a:r>
              <a:rPr lang="nl-NL" sz="1600" dirty="0" err="1"/>
              <a:t>le</a:t>
            </a:r>
            <a:r>
              <a:rPr lang="nl-NL" sz="1600" dirty="0"/>
              <a:t> permis de </a:t>
            </a:r>
            <a:r>
              <a:rPr lang="nl-NL" sz="1600" dirty="0" err="1"/>
              <a:t>travail</a:t>
            </a:r>
            <a:r>
              <a:rPr lang="nl-NL" sz="1600" dirty="0"/>
              <a:t>)</a:t>
            </a:r>
          </a:p>
          <a:p>
            <a:r>
              <a:rPr lang="nl-NL" sz="1600" dirty="0" err="1"/>
              <a:t>Utilisez</a:t>
            </a:r>
            <a:r>
              <a:rPr lang="nl-NL" sz="1600" dirty="0"/>
              <a:t> </a:t>
            </a:r>
            <a:r>
              <a:rPr lang="nl-NL" sz="1600" dirty="0" err="1"/>
              <a:t>toujours</a:t>
            </a:r>
            <a:r>
              <a:rPr lang="nl-NL" sz="1600" dirty="0"/>
              <a:t> les EPI </a:t>
            </a:r>
            <a:r>
              <a:rPr lang="nl-NL" sz="1600" dirty="0" err="1"/>
              <a:t>complémentaires</a:t>
            </a:r>
            <a:r>
              <a:rPr lang="nl-NL" sz="1600" dirty="0"/>
              <a:t> </a:t>
            </a:r>
            <a:r>
              <a:rPr lang="nl-NL" sz="1600" dirty="0" err="1"/>
              <a:t>prescrits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35766" y="1565771"/>
            <a:ext cx="659674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obligé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porter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EPI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suivants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d’indication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mains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respiratoire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chutes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auditive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visage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888" y="2146682"/>
            <a:ext cx="1736521" cy="42507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B65074F-E9D3-C295-33B7-559E65BFF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811" y="3913816"/>
            <a:ext cx="2766300" cy="9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p:transition spd="slow" advClick="0" advTm="15000">
    <p:wipe/>
  </p:transition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1566</Words>
  <Application>Microsoft Office PowerPoint</Application>
  <PresentationFormat>Breedbeeld</PresentationFormat>
  <Paragraphs>263</Paragraphs>
  <Slides>22</Slides>
  <Notes>19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41</cp:revision>
  <dcterms:created xsi:type="dcterms:W3CDTF">2022-03-07T16:57:49Z</dcterms:created>
  <dcterms:modified xsi:type="dcterms:W3CDTF">2025-01-20T14:29:26Z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