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  <p:sldMasterId id="2147483687" r:id="rId7"/>
  </p:sldMasterIdLst>
  <p:notesMasterIdLst>
    <p:notesMasterId r:id="rId30"/>
  </p:notesMasterIdLst>
  <p:handoutMasterIdLst>
    <p:handoutMasterId r:id="rId31"/>
  </p:handoutMasterIdLst>
  <p:sldIdLst>
    <p:sldId id="2147376664" r:id="rId8"/>
    <p:sldId id="2147376548" r:id="rId9"/>
    <p:sldId id="2147376550" r:id="rId10"/>
    <p:sldId id="2147376549" r:id="rId11"/>
    <p:sldId id="2147376551" r:id="rId12"/>
    <p:sldId id="2147376552" r:id="rId13"/>
    <p:sldId id="2147376553" r:id="rId14"/>
    <p:sldId id="2147376665" r:id="rId15"/>
    <p:sldId id="2147376555" r:id="rId16"/>
    <p:sldId id="2147376556" r:id="rId17"/>
    <p:sldId id="2147376560" r:id="rId18"/>
    <p:sldId id="2147376557" r:id="rId19"/>
    <p:sldId id="2147376558" r:id="rId20"/>
    <p:sldId id="2147376559" r:id="rId21"/>
    <p:sldId id="2147376561" r:id="rId22"/>
    <p:sldId id="2147376562" r:id="rId23"/>
    <p:sldId id="2147376659" r:id="rId24"/>
    <p:sldId id="2147376661" r:id="rId25"/>
    <p:sldId id="2147376660" r:id="rId26"/>
    <p:sldId id="2147376565" r:id="rId27"/>
    <p:sldId id="2147376658" r:id="rId28"/>
    <p:sldId id="2147376662" r:id="rId29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F136B-B925-4EC7-B3E7-E0AE9CF5A1ED}" v="1" dt="2025-01-20T15:02:01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1.fntdata"/><Relationship Id="rId37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CE5F136B-B925-4EC7-B3E7-E0AE9CF5A1ED}"/>
    <pc:docChg chg="addSld delSld modSld">
      <pc:chgData name="MEDENDORP-BLOKZIJL Marianne (ENGIE Flexible Generation Europe)" userId="5031350a-34e0-4e49-b991-3adfa2bda56b" providerId="ADAL" clId="{CE5F136B-B925-4EC7-B3E7-E0AE9CF5A1ED}" dt="2025-01-20T15:02:13.814" v="112" actId="2696"/>
      <pc:docMkLst>
        <pc:docMk/>
      </pc:docMkLst>
      <pc:sldChg chg="modSp mod">
        <pc:chgData name="MEDENDORP-BLOKZIJL Marianne (ENGIE Flexible Generation Europe)" userId="5031350a-34e0-4e49-b991-3adfa2bda56b" providerId="ADAL" clId="{CE5F136B-B925-4EC7-B3E7-E0AE9CF5A1ED}" dt="2025-01-20T14:58:56.267" v="34" actId="20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CE5F136B-B925-4EC7-B3E7-E0AE9CF5A1ED}" dt="2025-01-20T14:58:56.267" v="34" actId="207"/>
          <ac:spMkLst>
            <pc:docMk/>
            <pc:sldMk cId="995959874" sldId="2147376550"/>
            <ac:spMk id="3" creationId="{0195E79B-689E-FFB5-FB13-E73AC029F9DC}"/>
          </ac:spMkLst>
        </pc:spChg>
      </pc:sldChg>
      <pc:sldChg chg="addSp modSp mod">
        <pc:chgData name="MEDENDORP-BLOKZIJL Marianne (ENGIE Flexible Generation Europe)" userId="5031350a-34e0-4e49-b991-3adfa2bda56b" providerId="ADAL" clId="{CE5F136B-B925-4EC7-B3E7-E0AE9CF5A1ED}" dt="2025-01-20T15:00:09.735" v="39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CE5F136B-B925-4EC7-B3E7-E0AE9CF5A1ED}" dt="2025-01-20T15:00:09.735" v="39" actId="1076"/>
          <ac:spMkLst>
            <pc:docMk/>
            <pc:sldMk cId="1045101649" sldId="2147376552"/>
            <ac:spMk id="5" creationId="{AEC5B561-B357-F982-EBD5-42C3A8B012EC}"/>
          </ac:spMkLst>
        </pc:spChg>
      </pc:sldChg>
      <pc:sldChg chg="del">
        <pc:chgData name="MEDENDORP-BLOKZIJL Marianne (ENGIE Flexible Generation Europe)" userId="5031350a-34e0-4e49-b991-3adfa2bda56b" providerId="ADAL" clId="{CE5F136B-B925-4EC7-B3E7-E0AE9CF5A1ED}" dt="2025-01-20T15:02:13.814" v="112" actId="2696"/>
        <pc:sldMkLst>
          <pc:docMk/>
          <pc:sldMk cId="1063188426" sldId="2147376554"/>
        </pc:sldMkLst>
      </pc:sldChg>
      <pc:sldChg chg="modSp mod">
        <pc:chgData name="MEDENDORP-BLOKZIJL Marianne (ENGIE Flexible Generation Europe)" userId="5031350a-34e0-4e49-b991-3adfa2bda56b" providerId="ADAL" clId="{CE5F136B-B925-4EC7-B3E7-E0AE9CF5A1ED}" dt="2025-01-20T15:01:01.170" v="75" actId="207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CE5F136B-B925-4EC7-B3E7-E0AE9CF5A1ED}" dt="2025-01-20T15:01:01.170" v="75" actId="207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CE5F136B-B925-4EC7-B3E7-E0AE9CF5A1ED}" dt="2025-01-20T15:00:39.832" v="40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CE5F136B-B925-4EC7-B3E7-E0AE9CF5A1ED}" dt="2025-01-20T15:01:35.552" v="110" actId="20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CE5F136B-B925-4EC7-B3E7-E0AE9CF5A1ED}" dt="2025-01-20T15:01:35.552" v="110" actId="207"/>
          <ac:spMkLst>
            <pc:docMk/>
            <pc:sldMk cId="1848022791" sldId="2147376562"/>
            <ac:spMk id="8" creationId="{70DC01BF-BF48-38A0-F857-8EF56224AF86}"/>
          </ac:spMkLst>
        </pc:spChg>
      </pc:sldChg>
      <pc:sldChg chg="add">
        <pc:chgData name="MEDENDORP-BLOKZIJL Marianne (ENGIE Flexible Generation Europe)" userId="5031350a-34e0-4e49-b991-3adfa2bda56b" providerId="ADAL" clId="{CE5F136B-B925-4EC7-B3E7-E0AE9CF5A1ED}" dt="2025-01-20T15:02:01.640" v="111"/>
        <pc:sldMkLst>
          <pc:docMk/>
          <pc:sldMk cId="3166174170" sldId="214737666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2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B3B3-6C2B-4D55-9F2F-72E962DCE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982721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1341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92158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92433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618232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6671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173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86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73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666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827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3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9793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717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8022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819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724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894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837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993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094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919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334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0839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9145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145985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116646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43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9" y="5796178"/>
            <a:ext cx="908090" cy="887974"/>
          </a:xfrm>
          <a:prstGeom prst="rect">
            <a:avLst/>
          </a:prstGeom>
        </p:spPr>
      </p:pic>
      <p:pic>
        <p:nvPicPr>
          <p:cNvPr id="7" name="Afbeelding 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DEA36426-170B-FAFB-4A9D-568D33257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68" y="987657"/>
            <a:ext cx="2963237" cy="109068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94DDED8-BB09-6368-DEDE-53CD602F37B5}"/>
              </a:ext>
            </a:extLst>
          </p:cNvPr>
          <p:cNvSpPr txBox="1"/>
          <p:nvPr/>
        </p:nvSpPr>
        <p:spPr>
          <a:xfrm>
            <a:off x="565054" y="381000"/>
            <a:ext cx="553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+mj-lt"/>
              </a:rPr>
              <a:t>Willkommen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im</a:t>
            </a:r>
            <a:r>
              <a:rPr lang="nl-NL" sz="2400" b="1" dirty="0">
                <a:solidFill>
                  <a:schemeClr val="bg1"/>
                </a:solidFill>
              </a:rPr>
              <a:t> Kraftwerk Maxima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BDC3966-2004-5AF1-DB5E-F2ED73B9C3F1}"/>
              </a:ext>
            </a:extLst>
          </p:cNvPr>
          <p:cNvSpPr txBox="1"/>
          <p:nvPr/>
        </p:nvSpPr>
        <p:spPr>
          <a:xfrm>
            <a:off x="8682182" y="5089236"/>
            <a:ext cx="350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Sicherheitshinweise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u="sng" dirty="0" err="1">
                <a:solidFill>
                  <a:schemeClr val="bg1"/>
                </a:solidFill>
              </a:rPr>
              <a:t>für</a:t>
            </a:r>
            <a:r>
              <a:rPr lang="nl-NL" u="sng" dirty="0">
                <a:solidFill>
                  <a:schemeClr val="bg1"/>
                </a:solidFill>
              </a:rPr>
              <a:t> </a:t>
            </a:r>
            <a:r>
              <a:rPr lang="nl-NL" u="sng" dirty="0" err="1">
                <a:solidFill>
                  <a:schemeClr val="bg1"/>
                </a:solidFill>
              </a:rPr>
              <a:t>internes</a:t>
            </a:r>
            <a:r>
              <a:rPr lang="nl-NL" u="sng" dirty="0">
                <a:solidFill>
                  <a:schemeClr val="bg1"/>
                </a:solidFill>
              </a:rPr>
              <a:t> </a:t>
            </a:r>
            <a:r>
              <a:rPr lang="nl-NL" u="sng" dirty="0" err="1">
                <a:solidFill>
                  <a:schemeClr val="bg1"/>
                </a:solidFill>
              </a:rPr>
              <a:t>und</a:t>
            </a:r>
            <a:r>
              <a:rPr lang="nl-NL" u="sng" dirty="0">
                <a:solidFill>
                  <a:schemeClr val="bg1"/>
                </a:solidFill>
              </a:rPr>
              <a:t> </a:t>
            </a:r>
            <a:r>
              <a:rPr lang="nl-NL" u="sng" dirty="0" err="1">
                <a:solidFill>
                  <a:schemeClr val="bg1"/>
                </a:solidFill>
              </a:rPr>
              <a:t>externes</a:t>
            </a:r>
            <a:r>
              <a:rPr lang="nl-NL" u="sng" dirty="0">
                <a:solidFill>
                  <a:schemeClr val="bg1"/>
                </a:solidFill>
              </a:rPr>
              <a:t> Personal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Arbeitsfreigabe</a:t>
            </a:r>
          </a:p>
          <a:p>
            <a:r>
              <a:rPr lang="nl-NL" sz="1600" dirty="0"/>
              <a:t>Die Arbeitsfreigabe dient Ihrer eigenen Sicherheit und der </a:t>
            </a:r>
            <a:r>
              <a:rPr lang="nl-NL" sz="1600" dirty="0" err="1"/>
              <a:t>Sicherheit</a:t>
            </a:r>
            <a:r>
              <a:rPr lang="nl-NL" sz="1600" dirty="0"/>
              <a:t>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8950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Auf dem Betriebsgelände darf nur mit einer für die betreffenden Tätigkeiten gültigen Arbeitsfreigabe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Gearbeitet werden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bekommen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Ihrem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IVV’er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der Arbeitsfreigabe sind die wichtigsten Vorschriften für die Durchführung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Arbeiten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aufgeführt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Ihnen etwas in der Arbeitsfreigabe unklar ist, fragen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in der Arbeitsfreigabe angegebenen PSA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(Last-Minute-Risikoanalyse)</a:t>
            </a:r>
          </a:p>
          <a:p>
            <a:r>
              <a:rPr lang="nl-NL" sz="1300" dirty="0"/>
              <a:t>Wenn “Nein” </a:t>
            </a:r>
            <a:r>
              <a:rPr lang="nl-NL" sz="1300" dirty="0" err="1"/>
              <a:t>oder</a:t>
            </a:r>
            <a:r>
              <a:rPr lang="nl-NL" sz="1300" dirty="0"/>
              <a:t>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haben</a:t>
            </a:r>
            <a:r>
              <a:rPr lang="nl-NL" sz="1300" dirty="0"/>
              <a:t> </a:t>
            </a:r>
            <a:r>
              <a:rPr lang="nl-NL" sz="1300" dirty="0" err="1"/>
              <a:t>Zweifel</a:t>
            </a:r>
            <a:r>
              <a:rPr lang="nl-NL" sz="1300" dirty="0"/>
              <a:t> </a:t>
            </a:r>
            <a:r>
              <a:rPr lang="nl-NL" sz="1300" dirty="0">
                <a:sym typeface="Wingdings" panose="05000000000000000000" pitchFamily="2" charset="2"/>
              </a:rPr>
              <a:t></a:t>
            </a:r>
            <a:r>
              <a:rPr lang="nl-NL" sz="1300" dirty="0"/>
              <a:t> hören Sie auf! Gehen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zu</a:t>
            </a:r>
            <a:r>
              <a:rPr lang="nl-NL" sz="1300" dirty="0"/>
              <a:t> </a:t>
            </a:r>
            <a:r>
              <a:rPr lang="nl-NL" sz="1300" dirty="0" err="1"/>
              <a:t>Ihrem</a:t>
            </a:r>
            <a:r>
              <a:rPr lang="nl-NL" sz="1300" dirty="0"/>
              <a:t> IVV/Vorgesetzen </a:t>
            </a:r>
            <a:r>
              <a:rPr lang="nl-NL" sz="1300" dirty="0" err="1"/>
              <a:t>und</a:t>
            </a:r>
            <a:r>
              <a:rPr lang="nl-NL" sz="1300" dirty="0"/>
              <a:t> </a:t>
            </a:r>
            <a:r>
              <a:rPr lang="nl-NL" sz="1300" dirty="0" err="1"/>
              <a:t>besprechen</a:t>
            </a:r>
            <a:r>
              <a:rPr lang="nl-NL" sz="1300" dirty="0"/>
              <a:t> die Situation</a:t>
            </a:r>
            <a:endParaRPr lang="en-US" sz="13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87495" y="1658474"/>
            <a:ext cx="108735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 vor Beginn jeder neuen Tätigkeit,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Unterbrechung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folgendes: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Ihnen der Auftrag vollständig klar?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Sie sicher an welchen Installationsteil Sie arbeiten müssen?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Arbeitsplatz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sauber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sicher?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 die Arbeitsfreigabe mit Ihnen besprochen?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Kennen Sie die Risiken Ihrer Arbeit?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Installationsteile, an denen Sie arbeiten,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sichergestellt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wie in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angegeben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Haben Sie das überprüft?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Wurden alle in der Arbeitsfreigabe genannten Kontrollmaßnahmen getroffen?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Werkzeuge, Maschinen und PSA geprüft und für Ihre Tätigkeiten geeignet?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Sicherheitsmarkierungen</a:t>
            </a:r>
          </a:p>
          <a:p>
            <a:r>
              <a:rPr lang="nl-NL" sz="1600" dirty="0"/>
              <a:t>Die Sicherheitsmarkierungen dienen auch Ihrer eigenen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181202" y="1334210"/>
            <a:ext cx="6372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Gefährlicher Bereich (Arbeiten, Heben vond Lasten usw.).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Zustimmung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Gefahr (Stoßen, Absturz, Stolpern, Strahlung).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Betreten nur nach vorheriger Zustimmung gestattet!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Explosionsgefahr.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Magnetfeld.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Die Bedeutung der Gefahrensymbole</a:t>
            </a:r>
          </a:p>
          <a:p>
            <a:r>
              <a:rPr lang="nl-NL" sz="1600" dirty="0"/>
              <a:t>Informieren Sie sich über die Risiken der Gefahrstoffe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4091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Entzündlich                                                      Unter Druck stehende Gase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Schädlich oder reizend			 Langfristige Gesundheitsschäden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Ätzend				               (Sehr)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Umwelt gefährlich				 Brandfördernd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Explosionsgefährlich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Sicherheit, Ordnung und Sauberkeit</a:t>
            </a:r>
          </a:p>
          <a:p>
            <a:r>
              <a:rPr lang="nl-NL" sz="1600" dirty="0"/>
              <a:t>Melden Sie alle </a:t>
            </a:r>
            <a:r>
              <a:rPr lang="nl-NL" sz="1600" dirty="0" err="1"/>
              <a:t>unsicheren</a:t>
            </a:r>
            <a:r>
              <a:rPr lang="nl-NL" sz="1600" dirty="0"/>
              <a:t> Situationen und Besonderheiten Ihrem Ansprechpartner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04376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Arbeiten Sie ausschließlich auf geprüften Gerüsten (siehe Prüfdatum)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Sichern Sie Wand- und Bodenöffnungen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festen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Absperrungen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Gerüste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Zäune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ausgelaufenes Öl und asbest- oder keramikfaserhaltiges Material unverzüglich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Interventionsbeauftragten (IVV)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Halten Sie Feuerlöscheinrichtugen, Notausgänge und Fluchtwege frei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Sie die Arbeit unterbrechen (Pause, Feierabend), beseitigen Sie Abfälle und hinterlassen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Sie Ihren Arbeitsplatz sauber und ordentlicht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Verhindern Sie Stolpergefahr, indem Sie Arbeitsbereiche und Gehwege frei von Material halten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Entsorgen Sie Abfälle getrennt in die dafür vorgesehenen Abfallcontainer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Wir weisen einander auf sicherheitswidriges Verhalten hin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56605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 sich nicht an die Vorschriften hält, muss mit ernsten Konsequenzen rechnen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Betriebsgelände wird mit Kameras und von Sicherheitspersonal überwacht. Verstöße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werden also registriert!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Sicherheitsvorschriften werden streng angewendet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Verstößen werden Gelbe oder Rote Karten erteilt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Eine Rote Karte wird u.a. beim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Konsum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Alkohol oder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Drogen erteilt.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Externe Arbeitskräfte, die eine Rote Karte erhalten, werden unverzüglich des Betriebsgeländes verwiesen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Zugang zu allen ENGIE-Standorten verweigert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64" y="2491368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Betriebsvorschriften für Ihre eigene Sicherheit</a:t>
            </a:r>
          </a:p>
          <a:p>
            <a:r>
              <a:rPr lang="nl-NL" sz="1600" dirty="0"/>
              <a:t>Ihre Verbesserungsvorschläge sind uns immer willkommen!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0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verboten, das Betriebsgelände unter dem Einfluss oder im Besitz von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Alkohol oder Drogen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zu betreten.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Rauchen ist nur in den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ausgewiesenen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Raucherbereichen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unsicheren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Situationen und (Beinahe-)Unfälle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unverzüglich Ihrem Vorgesetzten oder Ihrem Ansprechtpartner bei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Foto- oder Filmaufnahmen sind nur mit Zustimmung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Führungskraft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gestattet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5324DF-207F-0A8A-2562-A08245563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247" y="2619861"/>
            <a:ext cx="2720576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von USB-sticks oder Festplatten</a:t>
            </a:r>
          </a:p>
          <a:p>
            <a:r>
              <a:rPr lang="nl-NL" sz="1600" dirty="0"/>
              <a:t>Schließen Sie nicht einfach irgendetwas an ein System im Kraftwerk an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46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nicht gestattet, USB-sticks, Festplatten oder andere Speichermedien zum Abrufen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oder Übertragen von Daten aus einer Industrieanlage zu verwenden.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von USB-sticks oder Festplatten</a:t>
            </a:r>
          </a:p>
          <a:p>
            <a:r>
              <a:rPr lang="nl-NL" sz="1600" dirty="0"/>
              <a:t>Scannen Sie alle externen Medien jedes Mal vor der Verwendung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3627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Verwenden Sie vorzugsweise ein Medium, das nur für diesen ENGIE-Standort verwendet wird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Standort kann einen USB-Stick bereitstellen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keine andere Lösung als 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Verwendung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USB-sticks, Festplatten oder anderen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Speichermedien möglich ist, wenden Sie sich bitte an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ENGIE 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Vor jedem Anschluss eines Mediums an ein Vor-Ort-System muss das Medium von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ENGIE-Anspechpartner gescannt werden.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 muss mit ENGIE-Scangeräten erfolgen.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Der Scan sollte zeigen, dass keine Viren Erkannt wurden.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08" y="4659953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externer Geräte</a:t>
            </a:r>
          </a:p>
          <a:p>
            <a:r>
              <a:rPr lang="nl-NL" sz="1600" dirty="0"/>
              <a:t>Konsultieren Sie immer Ihren ENGIE-Ansprechpartner oder Cybersicherheitsbeauftragten vor Ort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09696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Anschluss externer Geräte, wie z.B. Laptops, an Systeme vor Ort ist nicht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Sollte dies für die Arbeiten erforderlich sein, wenden Sie sich immer an Ihren ENGIE-Ansprechpartner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Sie, ob ENGIE über einen Laptop zur Durchführung der Arbeiten verfügt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dies nicht der Fall, hat ENGIE das Recht, Ihren Laptop in mehreren Punkten zu bewerten: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Das Gerät ist betriebssystemtechnisch auf dem neuesten Stand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Die Validierung, dass die Virendefinitionen weniger als 2 Tage alt sind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Die Bestätigung, dass das Gerät kürzlich gescannt wurde und frei von Malware ist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Gemeinsam für Sicherheit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981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 Anschluss an diese Präsentation werden Ihre </a:t>
            </a:r>
          </a:p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Kenntnisse geprüft. 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Wir arbeiten sicher….. oder </a:t>
            </a:r>
            <a:r>
              <a:rPr lang="nl-NL" dirty="0" err="1"/>
              <a:t>wir</a:t>
            </a:r>
            <a:r>
              <a:rPr lang="nl-NL" dirty="0"/>
              <a:t> arbeiten nicht!</a:t>
            </a:r>
          </a:p>
          <a:p>
            <a:r>
              <a:rPr lang="nl-NL" sz="1600" dirty="0"/>
              <a:t>Wir </a:t>
            </a:r>
            <a:r>
              <a:rPr lang="nl-NL" sz="1600" dirty="0" err="1"/>
              <a:t>sprechen</a:t>
            </a:r>
            <a:r>
              <a:rPr lang="nl-NL" sz="1600" dirty="0"/>
              <a:t> </a:t>
            </a:r>
            <a:r>
              <a:rPr lang="nl-NL" sz="1600" dirty="0" err="1"/>
              <a:t>miteinander</a:t>
            </a:r>
            <a:r>
              <a:rPr lang="nl-NL" sz="1600" dirty="0"/>
              <a:t> über </a:t>
            </a:r>
            <a:r>
              <a:rPr lang="nl-NL" sz="1600" dirty="0" err="1"/>
              <a:t>unsicheres</a:t>
            </a:r>
            <a:r>
              <a:rPr lang="nl-NL" sz="1600" dirty="0"/>
              <a:t> Verhalten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10552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Wir halten es für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sehr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wichtig, dass Sie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gesund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wohlbehalten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zu Ihrer Familie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zurückkehren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Glück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unserem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Standort.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50CC00-0F89-DF12-CF3B-720BB0AE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79" y="2235267"/>
            <a:ext cx="7093066" cy="43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Zugang zum Gelände</a:t>
            </a:r>
          </a:p>
          <a:p>
            <a:r>
              <a:rPr lang="nl-NL" sz="1600" dirty="0"/>
              <a:t>Es werden </a:t>
            </a:r>
            <a:r>
              <a:rPr lang="nl-NL" sz="1600" dirty="0" err="1"/>
              <a:t>regelmäßig</a:t>
            </a:r>
            <a:r>
              <a:rPr lang="nl-NL" sz="1600" dirty="0"/>
              <a:t> </a:t>
            </a:r>
            <a:r>
              <a:rPr lang="nl-NL" sz="1600" dirty="0" err="1"/>
              <a:t>Alkoholkontrollen</a:t>
            </a:r>
            <a:r>
              <a:rPr lang="nl-NL" sz="1600" dirty="0"/>
              <a:t> und Durchsuchungen durchgeführt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727157" y="1222368"/>
            <a:ext cx="88816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Sie erhalten einen persönlichen Zugangsausweis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Dieser Ausweis wird zur An-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benötigt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Führen Sie den Zugangsausweis immer mit sich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bei Ihrem Ansprechpartner von ENGIE auf dem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Betriebsgelände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kann eine Alkohol- oder Drogenkontrolle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durchgeführt werden.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Beim verlassen des Geländes kann der Sicherheitsdienst Ihre Tasche und/oder Ihr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Fahrzeug durchsuchen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2156DB-0DCF-0154-A3FA-59E19486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97" y="3331732"/>
            <a:ext cx="3381046" cy="12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oder Unfall</a:t>
            </a:r>
          </a:p>
          <a:p>
            <a:r>
              <a:rPr lang="nl-NL" sz="1600" dirty="0"/>
              <a:t>Bleiben Sie ruhig und sorgen Sie erst für Ihre eigene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0007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einen Brand oder Unfall unter der Notrufnummer: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Teilen Sie der Notrufzentrale Folgendes mit: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Namen und Ihre Telefonnummer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Maximacentrale-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Standort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Den Ort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Art und das Ausmaß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Zahl der Opfer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Sammelstelle bei Räumung</a:t>
            </a:r>
          </a:p>
          <a:p>
            <a:r>
              <a:rPr lang="nl-NL" sz="1600" dirty="0"/>
              <a:t>Befolgen Sie die Anweisungen Ihres Begleiters und der Betriebssanitäter (BHV)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Evakuierungsalarm: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Versammeln Sie sich bei der Pförtnerloge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002A6C5-85AB-A88C-F537-4FDFBE58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57" y="1682662"/>
            <a:ext cx="6421120" cy="42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D2AD41-BB4C-5322-24A3-8855556E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87" y="4562024"/>
            <a:ext cx="613314" cy="6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Unsere</a:t>
            </a:r>
            <a:r>
              <a:rPr lang="nl-NL" dirty="0"/>
              <a:t> </a:t>
            </a:r>
            <a:r>
              <a:rPr lang="nl-NL" dirty="0" err="1"/>
              <a:t>Lebensrettenden</a:t>
            </a:r>
            <a:r>
              <a:rPr lang="nl-NL" dirty="0"/>
              <a:t> </a:t>
            </a:r>
            <a:r>
              <a:rPr lang="nl-NL" dirty="0" err="1"/>
              <a:t>Regeln</a:t>
            </a:r>
            <a:endParaRPr lang="nl-NL" dirty="0"/>
          </a:p>
          <a:p>
            <a:r>
              <a:rPr lang="nl-NL" sz="1600" dirty="0"/>
              <a:t>Bei Nichtbeachtung kann es zu schweren Unfällen kommen 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B6813D-9966-6F12-3677-51C78E75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797" y="1307953"/>
            <a:ext cx="2433197" cy="45555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6A40DC-AE47-6ED6-0A5F-7129A94B3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521" y="1307953"/>
            <a:ext cx="2379817" cy="36411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EC5B561-B357-F982-EBD5-42C3A8B012EC}"/>
              </a:ext>
            </a:extLst>
          </p:cNvPr>
          <p:cNvSpPr txBox="1"/>
          <p:nvPr/>
        </p:nvSpPr>
        <p:spPr>
          <a:xfrm>
            <a:off x="6143767" y="3862315"/>
            <a:ext cx="17855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Bei uns ist die Grenzwert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Verkehr</a:t>
            </a:r>
          </a:p>
          <a:p>
            <a:r>
              <a:rPr lang="nl-NL" sz="1600" dirty="0"/>
              <a:t>Auf dem Betriebsgelände gilt die Straßenverkehrsordnung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524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Einfahrt in das Betriebsgelände mit Ihrem Fahrzeug ist nur mit Zustimmung des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Sicherheitspersonals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vom Sicherheitspersonal ausgegebene Parkkarte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Höchstgeschwindigkeit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maximal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Radfahrer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Fußgänger haben immer Vorfahrt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Nicht vor Ausgängen und Feuerlöscheinrichtungen parken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Parken ist nur auf den mit einem P-Schild gekennzeichneten Flächen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gestattet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91B3DF-3535-BCF3-7EF9-71CCB25E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43" y="3367178"/>
            <a:ext cx="2895850" cy="9423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7F9F2C-3A17-21C7-ED52-C6CD7A9E4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012" y="4292147"/>
            <a:ext cx="3209912" cy="9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Persönliche Schutzausrüstungen: PSA</a:t>
            </a:r>
          </a:p>
          <a:p>
            <a:r>
              <a:rPr lang="nl-NL" sz="1600" dirty="0"/>
              <a:t>Prüfen Sie immer, ob die PSA den richtigen Schutz bieten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67B2E-B9DF-44EB-A21A-64C9723206C9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C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9C49DFE-299D-8111-D0F2-582EE7A42B55}"/>
              </a:ext>
            </a:extLst>
          </p:cNvPr>
          <p:cNvSpPr txBox="1"/>
          <p:nvPr/>
        </p:nvSpPr>
        <p:spPr>
          <a:xfrm>
            <a:off x="2287158" y="1534886"/>
            <a:ext cx="808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 dem Betriebsgelande müssen, wenn nicht anders angegeben, getragen werden: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22E1AC8-E291-C084-EAB2-D95B7DC1521A}"/>
              </a:ext>
            </a:extLst>
          </p:cNvPr>
          <p:cNvSpPr txBox="1"/>
          <p:nvPr/>
        </p:nvSpPr>
        <p:spPr>
          <a:xfrm>
            <a:off x="4038600" y="27576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Sicherheitshelm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95ED5F-855E-154F-9159-108612128FB5}"/>
              </a:ext>
            </a:extLst>
          </p:cNvPr>
          <p:cNvSpPr txBox="1"/>
          <p:nvPr/>
        </p:nvSpPr>
        <p:spPr>
          <a:xfrm>
            <a:off x="4038600" y="3464985"/>
            <a:ext cx="22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Sicherheitsschuhe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BA01AC-4734-25A3-AF97-05B4C3125F3B}"/>
              </a:ext>
            </a:extLst>
          </p:cNvPr>
          <p:cNvSpPr txBox="1"/>
          <p:nvPr/>
        </p:nvSpPr>
        <p:spPr>
          <a:xfrm>
            <a:off x="4038600" y="422610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Sicherheitsbrille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D41FB41-F956-CB3B-7CD9-BDB80AFBE1D4}"/>
              </a:ext>
            </a:extLst>
          </p:cNvPr>
          <p:cNvSpPr txBox="1"/>
          <p:nvPr/>
        </p:nvSpPr>
        <p:spPr>
          <a:xfrm>
            <a:off x="4038600" y="4987221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Arbeitskleidung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4E8C513-961F-01F6-2277-0F9845BB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45" y="2491441"/>
            <a:ext cx="763769" cy="29991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893DCE4-2382-B8A6-3921-1C84F1DD4D57}"/>
              </a:ext>
            </a:extLst>
          </p:cNvPr>
          <p:cNvSpPr txBox="1"/>
          <p:nvPr/>
        </p:nvSpPr>
        <p:spPr>
          <a:xfrm>
            <a:off x="6279279" y="4987545"/>
            <a:ext cx="575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den Anlagen: flammenhemmende Arbeitskleidung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DC1D77-CF02-A988-1E57-D6B216919299}"/>
              </a:ext>
            </a:extLst>
          </p:cNvPr>
          <p:cNvSpPr txBox="1"/>
          <p:nvPr/>
        </p:nvSpPr>
        <p:spPr>
          <a:xfrm>
            <a:off x="6279279" y="5644650"/>
            <a:ext cx="522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ATEX-Bereichen: antistatische Arbeitskleidung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C8734D7-5442-9486-7555-4B6F1D27B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031" y="5055582"/>
            <a:ext cx="423404" cy="47135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C1B4D4-A167-FE29-ED74-43EC39DD5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707" y="5659253"/>
            <a:ext cx="420572" cy="4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Ergänzende PSA </a:t>
            </a:r>
            <a:r>
              <a:rPr lang="nl-NL" sz="1600" dirty="0"/>
              <a:t>(in der Arbeitsfreigabe vorgeschrieben)</a:t>
            </a:r>
          </a:p>
          <a:p>
            <a:r>
              <a:rPr lang="nl-NL" sz="1600" dirty="0"/>
              <a:t>Verwenden Sie immer die vorgeschriebenen zusätzlichen PSA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62645" y="1666354"/>
            <a:ext cx="642996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bestimmten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Bereichen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Betriebsgelände müssen, </a:t>
            </a: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wenn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nicht anders angegeben, getragen werden: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Atemschutz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Absturzsicherung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Gehörschutz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Vollgesichtschutz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14A08E-5EE6-F110-1105-DE28D573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81" y="3842255"/>
            <a:ext cx="2636748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Microsoft Office PowerPoint</Application>
  <PresentationFormat>Breedbeeld</PresentationFormat>
  <Paragraphs>266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Calibri</vt:lpstr>
      <vt:lpstr>Wingdings</vt:lpstr>
      <vt:lpstr>Courier New</vt:lpstr>
      <vt:lpstr>Arial</vt:lpstr>
      <vt:lpstr>Arial Black</vt:lpstr>
      <vt:lpstr>Thème Office</vt:lpstr>
      <vt:lpstr>1_Thème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43</cp:revision>
  <dcterms:created xsi:type="dcterms:W3CDTF">2022-03-07T16:57:49Z</dcterms:created>
  <dcterms:modified xsi:type="dcterms:W3CDTF">2025-01-20T15:02:22Z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