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147376664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AEF47E-1593-4C0A-9B0D-23A91111FB6D}" v="11" dt="2025-01-21T08:29:43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BFAEF47E-1593-4C0A-9B0D-23A91111FB6D}"/>
    <pc:docChg chg="undo custSel modSld">
      <pc:chgData name="MEDENDORP-BLOKZIJL Marianne (ENGIE Flexible Generation Europe)" userId="5031350a-34e0-4e49-b991-3adfa2bda56b" providerId="ADAL" clId="{BFAEF47E-1593-4C0A-9B0D-23A91111FB6D}" dt="2025-01-21T08:30:21.473" v="155" actId="1076"/>
      <pc:docMkLst>
        <pc:docMk/>
      </pc:docMkLst>
      <pc:sldChg chg="modSp mod">
        <pc:chgData name="MEDENDORP-BLOKZIJL Marianne (ENGIE Flexible Generation Europe)" userId="5031350a-34e0-4e49-b991-3adfa2bda56b" providerId="ADAL" clId="{BFAEF47E-1593-4C0A-9B0D-23A91111FB6D}" dt="2025-01-21T08:24:41.224" v="38" actId="207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BFAEF47E-1593-4C0A-9B0D-23A91111FB6D}" dt="2025-01-21T08:24:41.224" v="38" actId="207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BFAEF47E-1593-4C0A-9B0D-23A91111FB6D}" dt="2025-01-21T08:24:22.135" v="12" actId="1076"/>
          <ac:picMkLst>
            <pc:docMk/>
            <pc:sldMk cId="995959874" sldId="2147376550"/>
            <ac:picMk id="5" creationId="{90EDA416-62B7-F83C-7150-8623674AEBF4}"/>
          </ac:picMkLst>
        </pc:picChg>
      </pc:sldChg>
      <pc:sldChg chg="addSp modSp mod">
        <pc:chgData name="MEDENDORP-BLOKZIJL Marianne (ENGIE Flexible Generation Europe)" userId="5031350a-34e0-4e49-b991-3adfa2bda56b" providerId="ADAL" clId="{BFAEF47E-1593-4C0A-9B0D-23A91111FB6D}" dt="2025-01-21T08:25:56.519" v="40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BFAEF47E-1593-4C0A-9B0D-23A91111FB6D}" dt="2025-01-21T08:25:56.519" v="40" actId="1076"/>
          <ac:spMkLst>
            <pc:docMk/>
            <pc:sldMk cId="1045101649" sldId="2147376552"/>
            <ac:spMk id="3" creationId="{6791FE56-CA5C-243E-1D66-6A7F1A11B45C}"/>
          </ac:spMkLst>
        </pc:spChg>
      </pc:sldChg>
      <pc:sldChg chg="addSp delSp modSp mod">
        <pc:chgData name="MEDENDORP-BLOKZIJL Marianne (ENGIE Flexible Generation Europe)" userId="5031350a-34e0-4e49-b991-3adfa2bda56b" providerId="ADAL" clId="{BFAEF47E-1593-4C0A-9B0D-23A91111FB6D}" dt="2025-01-21T08:30:21.473" v="155" actId="1076"/>
        <pc:sldMkLst>
          <pc:docMk/>
          <pc:sldMk cId="1063188426" sldId="2147376554"/>
        </pc:sldMkLst>
        <pc:spChg chg="add mod">
          <ac:chgData name="MEDENDORP-BLOKZIJL Marianne (ENGIE Flexible Generation Europe)" userId="5031350a-34e0-4e49-b991-3adfa2bda56b" providerId="ADAL" clId="{BFAEF47E-1593-4C0A-9B0D-23A91111FB6D}" dt="2025-01-21T08:30:21.473" v="155" actId="1076"/>
          <ac:spMkLst>
            <pc:docMk/>
            <pc:sldMk cId="1063188426" sldId="2147376554"/>
            <ac:spMk id="3" creationId="{1F0008BB-F513-AECE-BC4D-7D805D72E105}"/>
          </ac:spMkLst>
        </pc:spChg>
        <pc:spChg chg="add mod">
          <ac:chgData name="MEDENDORP-BLOKZIJL Marianne (ENGIE Flexible Generation Europe)" userId="5031350a-34e0-4e49-b991-3adfa2bda56b" providerId="ADAL" clId="{BFAEF47E-1593-4C0A-9B0D-23A91111FB6D}" dt="2025-01-21T08:28:35.446" v="143"/>
          <ac:spMkLst>
            <pc:docMk/>
            <pc:sldMk cId="1063188426" sldId="2147376554"/>
            <ac:spMk id="5" creationId="{B502E496-A53B-1673-08E3-3B8FCEAEB27B}"/>
          </ac:spMkLst>
        </pc:spChg>
        <pc:spChg chg="del mod">
          <ac:chgData name="MEDENDORP-BLOKZIJL Marianne (ENGIE Flexible Generation Europe)" userId="5031350a-34e0-4e49-b991-3adfa2bda56b" providerId="ADAL" clId="{BFAEF47E-1593-4C0A-9B0D-23A91111FB6D}" dt="2025-01-21T08:27:56.941" v="139" actId="478"/>
          <ac:spMkLst>
            <pc:docMk/>
            <pc:sldMk cId="1063188426" sldId="2147376554"/>
            <ac:spMk id="8" creationId="{70DC01BF-BF48-38A0-F857-8EF56224AF86}"/>
          </ac:spMkLst>
        </pc:spChg>
        <pc:spChg chg="add mod">
          <ac:chgData name="MEDENDORP-BLOKZIJL Marianne (ENGIE Flexible Generation Europe)" userId="5031350a-34e0-4e49-b991-3adfa2bda56b" providerId="ADAL" clId="{BFAEF47E-1593-4C0A-9B0D-23A91111FB6D}" dt="2025-01-21T08:28:44.807" v="144"/>
          <ac:spMkLst>
            <pc:docMk/>
            <pc:sldMk cId="1063188426" sldId="2147376554"/>
            <ac:spMk id="9" creationId="{1D38B692-2710-8D57-5A93-B55699EA638B}"/>
          </ac:spMkLst>
        </pc:spChg>
        <pc:spChg chg="add mod">
          <ac:chgData name="MEDENDORP-BLOKZIJL Marianne (ENGIE Flexible Generation Europe)" userId="5031350a-34e0-4e49-b991-3adfa2bda56b" providerId="ADAL" clId="{BFAEF47E-1593-4C0A-9B0D-23A91111FB6D}" dt="2025-01-21T08:28:55.975" v="145"/>
          <ac:spMkLst>
            <pc:docMk/>
            <pc:sldMk cId="1063188426" sldId="2147376554"/>
            <ac:spMk id="10" creationId="{F875C4F3-8A52-4202-54E7-C5810C023085}"/>
          </ac:spMkLst>
        </pc:spChg>
        <pc:spChg chg="add mod">
          <ac:chgData name="MEDENDORP-BLOKZIJL Marianne (ENGIE Flexible Generation Europe)" userId="5031350a-34e0-4e49-b991-3adfa2bda56b" providerId="ADAL" clId="{BFAEF47E-1593-4C0A-9B0D-23A91111FB6D}" dt="2025-01-21T08:29:04.220" v="146"/>
          <ac:spMkLst>
            <pc:docMk/>
            <pc:sldMk cId="1063188426" sldId="2147376554"/>
            <ac:spMk id="11" creationId="{0D038A03-6701-4102-EE96-D4F9A756ED70}"/>
          </ac:spMkLst>
        </pc:spChg>
        <pc:spChg chg="add mod">
          <ac:chgData name="MEDENDORP-BLOKZIJL Marianne (ENGIE Flexible Generation Europe)" userId="5031350a-34e0-4e49-b991-3adfa2bda56b" providerId="ADAL" clId="{BFAEF47E-1593-4C0A-9B0D-23A91111FB6D}" dt="2025-01-21T08:30:11.466" v="154" actId="1076"/>
          <ac:spMkLst>
            <pc:docMk/>
            <pc:sldMk cId="1063188426" sldId="2147376554"/>
            <ac:spMk id="12" creationId="{999A94F0-CA8F-C310-E1E3-C82BF28B9C1E}"/>
          </ac:spMkLst>
        </pc:spChg>
        <pc:spChg chg="add mod">
          <ac:chgData name="MEDENDORP-BLOKZIJL Marianne (ENGIE Flexible Generation Europe)" userId="5031350a-34e0-4e49-b991-3adfa2bda56b" providerId="ADAL" clId="{BFAEF47E-1593-4C0A-9B0D-23A91111FB6D}" dt="2025-01-21T08:29:23.793" v="148"/>
          <ac:spMkLst>
            <pc:docMk/>
            <pc:sldMk cId="1063188426" sldId="2147376554"/>
            <ac:spMk id="14" creationId="{51083050-4464-3E75-76F5-A345ECAD0B4A}"/>
          </ac:spMkLst>
        </pc:spChg>
        <pc:picChg chg="add mod">
          <ac:chgData name="MEDENDORP-BLOKZIJL Marianne (ENGIE Flexible Generation Europe)" userId="5031350a-34e0-4e49-b991-3adfa2bda56b" providerId="ADAL" clId="{BFAEF47E-1593-4C0A-9B0D-23A91111FB6D}" dt="2025-01-21T08:28:27.020" v="142"/>
          <ac:picMkLst>
            <pc:docMk/>
            <pc:sldMk cId="1063188426" sldId="2147376554"/>
            <ac:picMk id="4" creationId="{F6F3F45A-BBCF-B1BE-6E3A-FA6CF91F6DD3}"/>
          </ac:picMkLst>
        </pc:picChg>
        <pc:picChg chg="del">
          <ac:chgData name="MEDENDORP-BLOKZIJL Marianne (ENGIE Flexible Generation Europe)" userId="5031350a-34e0-4e49-b991-3adfa2bda56b" providerId="ADAL" clId="{BFAEF47E-1593-4C0A-9B0D-23A91111FB6D}" dt="2025-01-21T08:27:57.999" v="140" actId="478"/>
          <ac:picMkLst>
            <pc:docMk/>
            <pc:sldMk cId="1063188426" sldId="2147376554"/>
            <ac:picMk id="7" creationId="{4A259238-94D9-6587-3ED9-C6F298DC623B}"/>
          </ac:picMkLst>
        </pc:picChg>
        <pc:picChg chg="add mod">
          <ac:chgData name="MEDENDORP-BLOKZIJL Marianne (ENGIE Flexible Generation Europe)" userId="5031350a-34e0-4e49-b991-3adfa2bda56b" providerId="ADAL" clId="{BFAEF47E-1593-4C0A-9B0D-23A91111FB6D}" dt="2025-01-21T08:29:34.720" v="149"/>
          <ac:picMkLst>
            <pc:docMk/>
            <pc:sldMk cId="1063188426" sldId="2147376554"/>
            <ac:picMk id="15" creationId="{E7BAB394-E86C-AA40-8D35-7638B518EC53}"/>
          </ac:picMkLst>
        </pc:picChg>
        <pc:picChg chg="add del mod">
          <ac:chgData name="MEDENDORP-BLOKZIJL Marianne (ENGIE Flexible Generation Europe)" userId="5031350a-34e0-4e49-b991-3adfa2bda56b" providerId="ADAL" clId="{BFAEF47E-1593-4C0A-9B0D-23A91111FB6D}" dt="2025-01-21T08:30:00.440" v="153" actId="478"/>
          <ac:picMkLst>
            <pc:docMk/>
            <pc:sldMk cId="1063188426" sldId="2147376554"/>
            <ac:picMk id="16" creationId="{55FA8D1D-0853-E077-A3F9-C049B2EB4B97}"/>
          </ac:picMkLst>
        </pc:picChg>
        <pc:picChg chg="add mod">
          <ac:chgData name="MEDENDORP-BLOKZIJL Marianne (ENGIE Flexible Generation Europe)" userId="5031350a-34e0-4e49-b991-3adfa2bda56b" providerId="ADAL" clId="{BFAEF47E-1593-4C0A-9B0D-23A91111FB6D}" dt="2025-01-21T08:29:43.291" v="150"/>
          <ac:picMkLst>
            <pc:docMk/>
            <pc:sldMk cId="1063188426" sldId="2147376554"/>
            <ac:picMk id="17" creationId="{0135AC47-DC36-AD2F-0FCD-28B8F7D03059}"/>
          </ac:picMkLst>
        </pc:picChg>
      </pc:sldChg>
      <pc:sldChg chg="modSp mod">
        <pc:chgData name="MEDENDORP-BLOKZIJL Marianne (ENGIE Flexible Generation Europe)" userId="5031350a-34e0-4e49-b991-3adfa2bda56b" providerId="ADAL" clId="{BFAEF47E-1593-4C0A-9B0D-23A91111FB6D}" dt="2025-01-21T08:26:48.379" v="91" actId="207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BFAEF47E-1593-4C0A-9B0D-23A91111FB6D}" dt="2025-01-21T08:26:48.379" v="91" actId="207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BFAEF47E-1593-4C0A-9B0D-23A91111FB6D}" dt="2025-01-21T08:26:26.733" v="41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BFAEF47E-1593-4C0A-9B0D-23A91111FB6D}" dt="2025-01-21T08:27:27.611" v="137" actId="207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BFAEF47E-1593-4C0A-9B0D-23A91111FB6D}" dt="2025-01-21T08:27:27.611" v="137" actId="207"/>
          <ac:spMkLst>
            <pc:docMk/>
            <pc:sldMk cId="1848022791" sldId="2147376562"/>
            <ac:spMk id="8" creationId="{70DC01BF-BF48-38A0-F857-8EF56224AF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21/01/2025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5F88DDC-7276-A031-A73F-321D6B3B9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Bienvenue</a:t>
            </a:r>
            <a:r>
              <a:rPr lang="nl-NL" dirty="0">
                <a:solidFill>
                  <a:schemeClr val="bg1"/>
                </a:solidFill>
              </a:rPr>
              <a:t> à la Centrale Bergum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5DD1FF-7111-5845-512F-53195642D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8E447FB-670F-049F-0D4C-F146EBE1F36F}"/>
              </a:ext>
            </a:extLst>
          </p:cNvPr>
          <p:cNvSpPr txBox="1"/>
          <p:nvPr/>
        </p:nvSpPr>
        <p:spPr>
          <a:xfrm>
            <a:off x="8740504" y="5061094"/>
            <a:ext cx="30494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Consignes de </a:t>
            </a:r>
            <a:r>
              <a:rPr lang="nl-NL" b="1" dirty="0" err="1"/>
              <a:t>sécurité</a:t>
            </a:r>
            <a:r>
              <a:rPr lang="nl-NL" b="1" dirty="0"/>
              <a:t> à </a:t>
            </a:r>
            <a:r>
              <a:rPr lang="nl-NL" b="1" dirty="0" err="1"/>
              <a:t>l’intention</a:t>
            </a:r>
            <a:r>
              <a:rPr lang="nl-NL" b="1" dirty="0"/>
              <a:t> des employés et des entrepreneurs</a:t>
            </a:r>
          </a:p>
        </p:txBody>
      </p:sp>
      <p:pic>
        <p:nvPicPr>
          <p:cNvPr id="11" name="Afbeelding 10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47962930-B137-08D8-F434-F247525D3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1"/>
            <a:ext cx="2576980" cy="948512"/>
          </a:xfrm>
          <a:prstGeom prst="rect">
            <a:avLst/>
          </a:prstGeom>
        </p:spPr>
      </p:pic>
      <p:pic>
        <p:nvPicPr>
          <p:cNvPr id="12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8BA1B6DD-1B7E-D3A5-27F7-7A8372EEA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Permis de </a:t>
            </a:r>
            <a:r>
              <a:rPr lang="nl-NL" dirty="0" err="1"/>
              <a:t>travail</a:t>
            </a:r>
            <a:endParaRPr lang="nl-NL" dirty="0"/>
          </a:p>
          <a:p>
            <a:r>
              <a:rPr lang="nl-NL" sz="1600" dirty="0"/>
              <a:t>Le permis de </a:t>
            </a:r>
            <a:r>
              <a:rPr lang="nl-NL" sz="1600" dirty="0" err="1"/>
              <a:t>travail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pour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securité</a:t>
            </a:r>
            <a:r>
              <a:rPr lang="nl-NL" sz="1600" dirty="0"/>
              <a:t> et </a:t>
            </a:r>
            <a:r>
              <a:rPr lang="nl-NL" sz="1600" dirty="0" err="1"/>
              <a:t>celle</a:t>
            </a:r>
            <a:r>
              <a:rPr lang="nl-NL" sz="1600" dirty="0"/>
              <a:t> des </a:t>
            </a:r>
            <a:r>
              <a:rPr lang="nl-NL" sz="1600" dirty="0" err="1"/>
              <a:t>autres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45469" y="1957769"/>
            <a:ext cx="107282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obligatoire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valide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correspondants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émis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responsable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d’intervention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néerlandais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Interventie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Verantwoordelijke,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prescriptions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principales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nécessaires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exécuter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trouvent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demandez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explications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Servez-vous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EPI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p:transition spd="slow" advClick="0" advTm="2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1013625"/>
          </a:xfrm>
        </p:spPr>
        <p:txBody>
          <a:bodyPr/>
          <a:lstStyle/>
          <a:p>
            <a:r>
              <a:rPr lang="nl-NL" dirty="0"/>
              <a:t>LMRA (ARDM) Last Minute </a:t>
            </a:r>
            <a:r>
              <a:rPr lang="nl-NL" dirty="0" err="1"/>
              <a:t>Risc</a:t>
            </a:r>
            <a:r>
              <a:rPr lang="nl-NL" dirty="0"/>
              <a:t> Analysis</a:t>
            </a:r>
          </a:p>
          <a:p>
            <a:pPr>
              <a:lnSpc>
                <a:spcPct val="100000"/>
              </a:lnSpc>
            </a:pPr>
            <a:r>
              <a:rPr lang="nl-NL" sz="1200" dirty="0"/>
              <a:t>Si la résponse </a:t>
            </a:r>
            <a:r>
              <a:rPr lang="nl-NL" sz="1200" dirty="0" err="1"/>
              <a:t>est</a:t>
            </a:r>
            <a:r>
              <a:rPr lang="nl-NL" sz="1200" dirty="0"/>
              <a:t>  ‘Non’ </a:t>
            </a:r>
            <a:r>
              <a:rPr lang="nl-NL" sz="1200" dirty="0" err="1"/>
              <a:t>ou</a:t>
            </a:r>
            <a:r>
              <a:rPr lang="nl-NL" sz="1200" dirty="0"/>
              <a:t> en </a:t>
            </a:r>
            <a:r>
              <a:rPr lang="nl-NL" sz="1200" dirty="0" err="1"/>
              <a:t>cas</a:t>
            </a:r>
            <a:r>
              <a:rPr lang="nl-NL" sz="1200" dirty="0"/>
              <a:t> de </a:t>
            </a:r>
            <a:r>
              <a:rPr lang="nl-NL" sz="1200" dirty="0" err="1"/>
              <a:t>doute</a:t>
            </a:r>
            <a:r>
              <a:rPr lang="nl-NL" sz="1200" dirty="0"/>
              <a:t> </a:t>
            </a:r>
            <a:r>
              <a:rPr lang="nl-NL" sz="1200" dirty="0">
                <a:sym typeface="Wingdings" panose="05000000000000000000" pitchFamily="2" charset="2"/>
              </a:rPr>
              <a:t></a:t>
            </a:r>
            <a:r>
              <a:rPr lang="nl-NL" sz="1200" dirty="0"/>
              <a:t> STOP! </a:t>
            </a:r>
            <a:r>
              <a:rPr lang="nl-NL" sz="1200" dirty="0" err="1"/>
              <a:t>Allez</a:t>
            </a:r>
            <a:r>
              <a:rPr lang="nl-NL" sz="1200" dirty="0"/>
              <a:t> </a:t>
            </a:r>
            <a:r>
              <a:rPr lang="nl-NL" sz="1200" dirty="0" err="1"/>
              <a:t>voir</a:t>
            </a:r>
            <a:r>
              <a:rPr lang="nl-NL" sz="1200" dirty="0"/>
              <a:t> </a:t>
            </a:r>
            <a:r>
              <a:rPr lang="nl-NL" sz="1200" dirty="0" err="1"/>
              <a:t>votre</a:t>
            </a:r>
            <a:r>
              <a:rPr lang="nl-NL" sz="1200" dirty="0"/>
              <a:t> supérieur </a:t>
            </a:r>
            <a:r>
              <a:rPr lang="nl-NL" sz="1200" dirty="0" err="1"/>
              <a:t>hiérarchique</a:t>
            </a:r>
            <a:r>
              <a:rPr lang="nl-NL" sz="1200" dirty="0"/>
              <a:t> et </a:t>
            </a:r>
            <a:r>
              <a:rPr lang="nl-NL" sz="1200" dirty="0" err="1"/>
              <a:t>expliquez</a:t>
            </a:r>
            <a:r>
              <a:rPr lang="nl-NL" sz="1200" dirty="0"/>
              <a:t> la </a:t>
            </a:r>
            <a:r>
              <a:rPr lang="nl-NL" sz="1200" dirty="0" err="1"/>
              <a:t>situation</a:t>
            </a:r>
            <a:endParaRPr lang="en-US" sz="1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07067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points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commencez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nouvelle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tâche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jour: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quelle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l’installation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propre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sûr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expliqué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l’installation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sécuriseés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la fa</a:t>
            </a:r>
            <a:r>
              <a:rPr lang="az-Cyrl-AZ" dirty="0">
                <a:solidFill>
                  <a:schemeClr val="tx2">
                    <a:lumMod val="90000"/>
                    <a:lumOff val="10000"/>
                  </a:schemeClr>
                </a:solidFill>
              </a:rPr>
              <a:t>ҫ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j’ai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vérifié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ҫa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mesures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conformes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équipements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équipements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individuelle (EPI)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sont-ils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homologués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adaptés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p:transition spd="slow" advClick="0" advTm="2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Signalisation</a:t>
            </a:r>
            <a:r>
              <a:rPr lang="nl-NL" dirty="0"/>
              <a:t> de </a:t>
            </a:r>
            <a:r>
              <a:rPr lang="nl-NL" dirty="0" err="1"/>
              <a:t>sécurité</a:t>
            </a:r>
            <a:endParaRPr lang="nl-NL" dirty="0"/>
          </a:p>
          <a:p>
            <a:r>
              <a:rPr lang="nl-NL" sz="1600" dirty="0"/>
              <a:t>La </a:t>
            </a:r>
            <a:r>
              <a:rPr lang="nl-NL" sz="1600" dirty="0" err="1"/>
              <a:t>signalisation</a:t>
            </a:r>
            <a:r>
              <a:rPr lang="nl-NL" sz="1600" dirty="0"/>
              <a:t> de </a:t>
            </a:r>
            <a:r>
              <a:rPr lang="nl-NL" sz="1600" dirty="0" err="1"/>
              <a:t>sécurité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</a:t>
            </a:r>
            <a:r>
              <a:rPr lang="nl-NL" sz="1600" dirty="0" err="1"/>
              <a:t>aussi</a:t>
            </a:r>
            <a:r>
              <a:rPr lang="nl-NL" sz="1600" dirty="0"/>
              <a:t> </a:t>
            </a:r>
            <a:r>
              <a:rPr lang="nl-NL" sz="1600" dirty="0" err="1"/>
              <a:t>installée</a:t>
            </a:r>
            <a:r>
              <a:rPr lang="nl-NL" sz="1600" dirty="0"/>
              <a:t> pour </a:t>
            </a:r>
            <a:r>
              <a:rPr lang="nl-NL" sz="1600" dirty="0" err="1"/>
              <a:t>vous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583364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Zone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levage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charges etc).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permission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se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cogner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tomber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trébucher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rayonnement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permission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d’explosion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Champ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magnétique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p:transition spd="slow" advClick="0" advTm="2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Vue </a:t>
            </a:r>
            <a:r>
              <a:rPr lang="nl-NL" dirty="0" err="1"/>
              <a:t>d’ensemble</a:t>
            </a:r>
            <a:r>
              <a:rPr lang="nl-NL" dirty="0"/>
              <a:t> des </a:t>
            </a:r>
            <a:r>
              <a:rPr lang="nl-NL" dirty="0" err="1"/>
              <a:t>symboles</a:t>
            </a:r>
            <a:r>
              <a:rPr lang="nl-NL" dirty="0"/>
              <a:t> de </a:t>
            </a:r>
            <a:r>
              <a:rPr lang="nl-NL" dirty="0" err="1"/>
              <a:t>danger</a:t>
            </a:r>
            <a:endParaRPr lang="nl-NL" dirty="0"/>
          </a:p>
          <a:p>
            <a:r>
              <a:rPr lang="nl-NL" sz="1600" dirty="0" err="1"/>
              <a:t>Assurez-vous</a:t>
            </a:r>
            <a:r>
              <a:rPr lang="nl-NL" sz="1600" dirty="0"/>
              <a:t> de </a:t>
            </a:r>
            <a:r>
              <a:rPr lang="nl-NL" sz="1600" dirty="0" err="1"/>
              <a:t>connaître</a:t>
            </a:r>
            <a:r>
              <a:rPr lang="nl-NL" sz="1600" dirty="0"/>
              <a:t> les </a:t>
            </a:r>
            <a:r>
              <a:rPr lang="nl-NL" sz="1600" dirty="0" err="1"/>
              <a:t>risques</a:t>
            </a:r>
            <a:r>
              <a:rPr lang="nl-NL" sz="1600" dirty="0"/>
              <a:t> de </a:t>
            </a:r>
            <a:r>
              <a:rPr lang="nl-NL" sz="1600" dirty="0" err="1"/>
              <a:t>substances</a:t>
            </a:r>
            <a:r>
              <a:rPr lang="nl-NL" sz="1600" dirty="0"/>
              <a:t> </a:t>
            </a:r>
            <a:r>
              <a:rPr lang="nl-NL" sz="1600" dirty="0" err="1"/>
              <a:t>dangereuses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0714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Inflammable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                                           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sous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pression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Nocif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irritant				 Néfaste à la santé à long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terme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Corrosif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		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toxique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l’environnement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Comburant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Explosif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Sensibilisation</a:t>
            </a:r>
            <a:r>
              <a:rPr lang="nl-NL" dirty="0"/>
              <a:t> à la </a:t>
            </a:r>
            <a:r>
              <a:rPr lang="nl-NL" dirty="0" err="1"/>
              <a:t>sécurité</a:t>
            </a:r>
            <a:r>
              <a:rPr lang="nl-NL" dirty="0"/>
              <a:t>, </a:t>
            </a:r>
            <a:r>
              <a:rPr lang="nl-NL" dirty="0" err="1"/>
              <a:t>l’ordre</a:t>
            </a:r>
            <a:r>
              <a:rPr lang="nl-NL" dirty="0"/>
              <a:t> et la </a:t>
            </a:r>
            <a:r>
              <a:rPr lang="nl-NL" dirty="0" err="1"/>
              <a:t>propreté</a:t>
            </a:r>
            <a:endParaRPr lang="nl-NL" dirty="0"/>
          </a:p>
          <a:p>
            <a:r>
              <a:rPr lang="nl-NL" sz="1600" dirty="0" err="1"/>
              <a:t>Notifiez</a:t>
            </a:r>
            <a:r>
              <a:rPr lang="nl-NL" sz="1600" dirty="0"/>
              <a:t> </a:t>
            </a:r>
            <a:r>
              <a:rPr lang="nl-NL" sz="1600" dirty="0" err="1"/>
              <a:t>toutes</a:t>
            </a:r>
            <a:r>
              <a:rPr lang="nl-NL" sz="1600" dirty="0"/>
              <a:t> les </a:t>
            </a:r>
            <a:r>
              <a:rPr lang="nl-NL" sz="1600" dirty="0" err="1"/>
              <a:t>situations</a:t>
            </a:r>
            <a:r>
              <a:rPr lang="nl-NL" sz="1600" dirty="0"/>
              <a:t> </a:t>
            </a:r>
            <a:r>
              <a:rPr lang="nl-NL" sz="1600" dirty="0" err="1"/>
              <a:t>dangereuses</a:t>
            </a:r>
            <a:r>
              <a:rPr lang="nl-NL" sz="1600" dirty="0"/>
              <a:t> et les </a:t>
            </a:r>
            <a:r>
              <a:rPr lang="nl-NL" sz="1600" dirty="0" err="1"/>
              <a:t>particularités</a:t>
            </a:r>
            <a:r>
              <a:rPr lang="nl-NL" sz="1600" dirty="0"/>
              <a:t> à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personne</a:t>
            </a:r>
            <a:r>
              <a:rPr lang="nl-NL" sz="1600" dirty="0"/>
              <a:t> de contact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63754" y="1166842"/>
            <a:ext cx="109119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uniquement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échafaudages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date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Obturez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ouvertures dans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cloisons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dans les sols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matériel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d’échafaudage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clôtures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fuites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d’huile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matériaux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contenant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l’amiante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fibres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céramiques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notifiés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responsable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d’intervention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extincteurs, les issues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secours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accessibles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d’arrêt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pause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/fin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ordures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rangez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Évitez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trébuchement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rangeant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passage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déchets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mettez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conteneurs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appropriés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Tolérance</a:t>
            </a:r>
            <a:r>
              <a:rPr lang="nl-NL" dirty="0"/>
              <a:t> Zéro</a:t>
            </a:r>
          </a:p>
          <a:p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somme</a:t>
            </a:r>
            <a:r>
              <a:rPr lang="nl-NL" sz="1600" dirty="0"/>
              <a:t> </a:t>
            </a:r>
            <a:r>
              <a:rPr lang="nl-NL" sz="1600" dirty="0" err="1"/>
              <a:t>mutuellement</a:t>
            </a:r>
            <a:r>
              <a:rPr lang="nl-NL" sz="1600" dirty="0"/>
              <a:t> </a:t>
            </a:r>
            <a:r>
              <a:rPr lang="nl-NL" sz="1600" dirty="0" err="1"/>
              <a:t>responsables</a:t>
            </a:r>
            <a:r>
              <a:rPr lang="nl-NL" sz="1600" dirty="0"/>
              <a:t> en </a:t>
            </a:r>
            <a:r>
              <a:rPr lang="nl-NL" sz="1600" dirty="0" err="1"/>
              <a:t>cas</a:t>
            </a:r>
            <a:r>
              <a:rPr lang="nl-NL" sz="1600" dirty="0"/>
              <a:t> de </a:t>
            </a:r>
            <a:r>
              <a:rPr lang="nl-NL" sz="1600" dirty="0" err="1"/>
              <a:t>comportement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3992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règles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conséquences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graves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vidéosurveillance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présent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et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surveillants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infractions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but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application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stricte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règlements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cartes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jaunes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rouges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d’infraction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rouge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example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d’utilisation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de drogue. </a:t>
            </a:r>
            <a:r>
              <a:rPr lang="nl-NL">
                <a:solidFill>
                  <a:srgbClr val="FF0000"/>
                </a:solidFill>
              </a:rPr>
              <a:t>Chez nous, la norme est de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carte rouge,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l’employé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expulsé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site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plus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les sites de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387" y="2561036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Règles</a:t>
            </a:r>
            <a:r>
              <a:rPr lang="nl-NL" dirty="0"/>
              <a:t> du site pour </a:t>
            </a:r>
            <a:r>
              <a:rPr lang="nl-NL" dirty="0" err="1"/>
              <a:t>votre</a:t>
            </a:r>
            <a:r>
              <a:rPr lang="nl-NL" dirty="0"/>
              <a:t> </a:t>
            </a:r>
            <a:r>
              <a:rPr lang="nl-NL" dirty="0" err="1"/>
              <a:t>sécurité</a:t>
            </a:r>
            <a:endParaRPr lang="nl-NL" dirty="0"/>
          </a:p>
          <a:p>
            <a:r>
              <a:rPr lang="nl-NL" sz="1600" dirty="0" err="1"/>
              <a:t>Faites-nous</a:t>
            </a:r>
            <a:r>
              <a:rPr lang="nl-NL" sz="1600" dirty="0"/>
              <a:t> </a:t>
            </a:r>
            <a:r>
              <a:rPr lang="nl-NL" sz="1600" dirty="0" err="1"/>
              <a:t>connaitre</a:t>
            </a:r>
            <a:r>
              <a:rPr lang="nl-NL" sz="1600" dirty="0"/>
              <a:t> les points </a:t>
            </a:r>
            <a:r>
              <a:rPr lang="nl-NL" sz="1600" dirty="0" err="1"/>
              <a:t>d’amélioration</a:t>
            </a:r>
            <a:r>
              <a:rPr lang="nl-NL" sz="1600" dirty="0"/>
              <a:t> de </a:t>
            </a:r>
            <a:r>
              <a:rPr lang="nl-NL" sz="1600" dirty="0" err="1"/>
              <a:t>notre</a:t>
            </a:r>
            <a:r>
              <a:rPr lang="nl-NL" sz="1600" dirty="0"/>
              <a:t>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0011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sous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l’influence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possession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et/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de drogues. </a:t>
            </a:r>
            <a:r>
              <a:rPr lang="nl-NL">
                <a:solidFill>
                  <a:srgbClr val="FF0000"/>
                </a:solidFill>
              </a:rPr>
              <a:t>Chez nous, la norme est de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fumer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dans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espaces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destinés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fumeurs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Notifiez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situations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dangereuses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accidents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supérieur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hiérarchique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prendre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photo’s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filmer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qu’après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avoir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l’autorisation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supérieur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hiérarchique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ENGIE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6A6B7B-E629-FE40-FD54-B33F70A81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141" y="2722497"/>
            <a:ext cx="2222165" cy="7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Utilisation</a:t>
            </a:r>
            <a:r>
              <a:rPr lang="nl-NL" dirty="0"/>
              <a:t> de </a:t>
            </a:r>
            <a:r>
              <a:rPr lang="nl-NL" dirty="0" err="1"/>
              <a:t>clés</a:t>
            </a:r>
            <a:r>
              <a:rPr lang="nl-NL" dirty="0"/>
              <a:t> USB </a:t>
            </a:r>
            <a:r>
              <a:rPr lang="nl-NL" dirty="0" err="1"/>
              <a:t>ou</a:t>
            </a:r>
            <a:r>
              <a:rPr lang="nl-NL" dirty="0"/>
              <a:t> de </a:t>
            </a:r>
            <a:r>
              <a:rPr lang="nl-NL" dirty="0" err="1"/>
              <a:t>disques</a:t>
            </a:r>
            <a:r>
              <a:rPr lang="nl-NL" dirty="0"/>
              <a:t> </a:t>
            </a:r>
            <a:r>
              <a:rPr lang="nl-NL" dirty="0" err="1"/>
              <a:t>durs</a:t>
            </a:r>
            <a:endParaRPr lang="nl-NL" dirty="0"/>
          </a:p>
          <a:p>
            <a:r>
              <a:rPr lang="nl-NL" sz="1600" dirty="0"/>
              <a:t>Ne </a:t>
            </a:r>
            <a:r>
              <a:rPr lang="nl-NL" sz="1600" dirty="0" err="1"/>
              <a:t>connectez</a:t>
            </a:r>
            <a:r>
              <a:rPr lang="nl-NL" sz="1600" dirty="0"/>
              <a:t> </a:t>
            </a:r>
            <a:r>
              <a:rPr lang="nl-NL" sz="1600" dirty="0" err="1"/>
              <a:t>aucun</a:t>
            </a:r>
            <a:r>
              <a:rPr lang="nl-NL" sz="1600" dirty="0"/>
              <a:t> </a:t>
            </a:r>
            <a:r>
              <a:rPr lang="nl-NL" sz="1600" dirty="0" err="1"/>
              <a:t>appareil</a:t>
            </a:r>
            <a:r>
              <a:rPr lang="nl-NL" sz="1600" dirty="0"/>
              <a:t> au </a:t>
            </a:r>
            <a:r>
              <a:rPr lang="nl-NL" sz="1600" dirty="0" err="1"/>
              <a:t>système</a:t>
            </a:r>
            <a:r>
              <a:rPr lang="nl-NL" sz="1600" dirty="0"/>
              <a:t> du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46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d’utiliser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USB,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support pour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récupérer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transfert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industriel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p:transition spd="slow" advClick="0" advTm="15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 de </a:t>
            </a:r>
            <a:r>
              <a:rPr lang="nl-NL" dirty="0" err="1"/>
              <a:t>clés</a:t>
            </a:r>
            <a:r>
              <a:rPr lang="nl-NL" dirty="0"/>
              <a:t> USB </a:t>
            </a:r>
            <a:r>
              <a:rPr lang="nl-NL" dirty="0" err="1"/>
              <a:t>ou</a:t>
            </a:r>
            <a:r>
              <a:rPr lang="nl-NL" dirty="0"/>
              <a:t> de </a:t>
            </a:r>
            <a:r>
              <a:rPr lang="nl-NL" dirty="0" err="1"/>
              <a:t>disques</a:t>
            </a:r>
            <a:r>
              <a:rPr lang="nl-NL" dirty="0"/>
              <a:t> </a:t>
            </a:r>
            <a:r>
              <a:rPr lang="nl-NL" dirty="0" err="1"/>
              <a:t>durs</a:t>
            </a:r>
            <a:endParaRPr lang="nl-NL" dirty="0"/>
          </a:p>
          <a:p>
            <a:r>
              <a:rPr lang="nl-NL" sz="1600" dirty="0" err="1"/>
              <a:t>Scannez</a:t>
            </a:r>
            <a:r>
              <a:rPr lang="nl-NL" sz="1600" dirty="0"/>
              <a:t> </a:t>
            </a:r>
            <a:r>
              <a:rPr lang="nl-NL" sz="1600" dirty="0" err="1"/>
              <a:t>n’importe</a:t>
            </a:r>
            <a:r>
              <a:rPr lang="nl-NL" sz="1600" dirty="0"/>
              <a:t> </a:t>
            </a:r>
            <a:r>
              <a:rPr lang="nl-NL" sz="1600" dirty="0" err="1"/>
              <a:t>quel</a:t>
            </a:r>
            <a:r>
              <a:rPr lang="nl-NL" sz="1600" dirty="0"/>
              <a:t> </a:t>
            </a:r>
            <a:r>
              <a:rPr lang="nl-NL" sz="1600" dirty="0" err="1"/>
              <a:t>périphérique</a:t>
            </a:r>
            <a:r>
              <a:rPr lang="nl-NL" sz="1600" dirty="0"/>
              <a:t> externe à </a:t>
            </a:r>
            <a:r>
              <a:rPr lang="nl-NL" sz="1600" dirty="0" err="1"/>
              <a:t>chaque</a:t>
            </a:r>
            <a:r>
              <a:rPr lang="nl-NL" sz="1600" dirty="0"/>
              <a:t> </a:t>
            </a:r>
            <a:r>
              <a:rPr lang="nl-NL" sz="1600" dirty="0" err="1"/>
              <a:t>fois</a:t>
            </a:r>
            <a:r>
              <a:rPr lang="nl-NL" sz="1600" dirty="0"/>
              <a:t> </a:t>
            </a:r>
            <a:r>
              <a:rPr lang="nl-NL" sz="1600" dirty="0" err="1"/>
              <a:t>avant</a:t>
            </a:r>
            <a:r>
              <a:rPr lang="nl-NL" sz="1600" dirty="0"/>
              <a:t> </a:t>
            </a:r>
            <a:r>
              <a:rPr lang="nl-NL" sz="1600" dirty="0" err="1"/>
              <a:t>utilisation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10338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préférence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destiné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uniquement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site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site peut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fournir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où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n’y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solution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l’utilisation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support,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contactez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connecter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site,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scanné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Cela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doit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fait à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l’aide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équipement de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numérisation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ENGIE.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L’analyse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devrait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qu’aucun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virus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détecté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p:transition spd="slow" advClick="0" advTm="20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Utilisation</a:t>
            </a:r>
            <a:r>
              <a:rPr lang="nl-NL" dirty="0"/>
              <a:t> </a:t>
            </a:r>
            <a:r>
              <a:rPr lang="nl-NL" dirty="0" err="1"/>
              <a:t>d’appareils</a:t>
            </a:r>
            <a:r>
              <a:rPr lang="nl-NL" dirty="0"/>
              <a:t> </a:t>
            </a:r>
            <a:r>
              <a:rPr lang="nl-NL" dirty="0" err="1"/>
              <a:t>externes</a:t>
            </a:r>
            <a:endParaRPr lang="nl-NL" dirty="0"/>
          </a:p>
          <a:p>
            <a:r>
              <a:rPr lang="nl-NL" sz="1600" dirty="0" err="1"/>
              <a:t>Contactez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personne</a:t>
            </a:r>
            <a:r>
              <a:rPr lang="nl-NL" sz="1600" dirty="0"/>
              <a:t> de contact ENGIE </a:t>
            </a:r>
            <a:r>
              <a:rPr lang="nl-NL" sz="1600" dirty="0" err="1"/>
              <a:t>ou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</a:t>
            </a:r>
            <a:r>
              <a:rPr lang="nl-NL" sz="1600" dirty="0" err="1"/>
              <a:t>responsable</a:t>
            </a:r>
            <a:r>
              <a:rPr lang="nl-NL" sz="1600" dirty="0"/>
              <a:t> de la </a:t>
            </a:r>
            <a:r>
              <a:rPr lang="nl-NL" sz="1600" dirty="0" err="1"/>
              <a:t>cybersécurité</a:t>
            </a:r>
            <a:r>
              <a:rPr lang="nl-NL" sz="1600" dirty="0"/>
              <a:t> du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11302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autorisé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connecter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externes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présents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place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cela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nécessaire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consultez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Demander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 ENGIE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dispose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ENGIE 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d’évaluer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certain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nombre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points: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jour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d’exploitation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définitions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virus date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moins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2 jours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récemment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analysé et exempt de logiciels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malveillants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p:transition spd="slow" advClick="0" advTm="30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Collaborer pour améliorer la sécurité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938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solidFill>
                  <a:schemeClr val="tx2">
                    <a:lumMod val="90000"/>
                    <a:lumOff val="10000"/>
                  </a:schemeClr>
                </a:solidFill>
              </a:rPr>
              <a:t>Vos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connaissances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seront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testées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après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présentation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Travaillez</a:t>
            </a:r>
            <a:r>
              <a:rPr lang="nl-NL" dirty="0"/>
              <a:t> </a:t>
            </a:r>
            <a:r>
              <a:rPr lang="nl-NL" dirty="0" err="1"/>
              <a:t>sûrement</a:t>
            </a:r>
            <a:r>
              <a:rPr lang="nl-NL" dirty="0"/>
              <a:t>…. </a:t>
            </a:r>
            <a:r>
              <a:rPr lang="nl-NL" dirty="0" err="1"/>
              <a:t>ou</a:t>
            </a:r>
            <a:r>
              <a:rPr lang="nl-NL" dirty="0"/>
              <a:t> ne </a:t>
            </a:r>
            <a:r>
              <a:rPr lang="nl-NL" dirty="0" err="1"/>
              <a:t>travaillez</a:t>
            </a:r>
            <a:r>
              <a:rPr lang="nl-NL" dirty="0"/>
              <a:t> pas!</a:t>
            </a:r>
          </a:p>
          <a:p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confrontons</a:t>
            </a:r>
            <a:r>
              <a:rPr lang="nl-NL" sz="1600" dirty="0"/>
              <a:t> à propos de </a:t>
            </a:r>
            <a:r>
              <a:rPr lang="nl-NL" sz="1600" dirty="0" err="1"/>
              <a:t>comportements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55991" y="996695"/>
            <a:ext cx="9966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trouvons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important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reveniez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santé et sans blessure 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famille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souhaitons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beaucoup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succès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site. 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610B47-EE0C-2D8D-8757-A4573C4B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704" y="2198663"/>
            <a:ext cx="7841729" cy="4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p:transition spd="slow" advClick="0" advTm="30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Accès</a:t>
            </a:r>
            <a:r>
              <a:rPr lang="nl-NL" dirty="0"/>
              <a:t> au site</a:t>
            </a:r>
          </a:p>
          <a:p>
            <a:r>
              <a:rPr lang="nl-NL" sz="1600" dirty="0"/>
              <a:t>Des </a:t>
            </a:r>
            <a:r>
              <a:rPr lang="nl-NL" sz="1600" dirty="0" err="1"/>
              <a:t>contrôles</a:t>
            </a:r>
            <a:r>
              <a:rPr lang="nl-NL" sz="1600" dirty="0"/>
              <a:t> </a:t>
            </a:r>
            <a:r>
              <a:rPr lang="nl-NL" sz="1600" dirty="0" err="1"/>
              <a:t>d’alcool</a:t>
            </a:r>
            <a:r>
              <a:rPr lang="nl-NL" sz="1600" dirty="0"/>
              <a:t> et des </a:t>
            </a:r>
            <a:r>
              <a:rPr lang="nl-NL" sz="1600" dirty="0" err="1"/>
              <a:t>fouilles</a:t>
            </a:r>
            <a:r>
              <a:rPr lang="nl-NL" sz="1600" dirty="0"/>
              <a:t> </a:t>
            </a:r>
            <a:r>
              <a:rPr lang="nl-NL" sz="1600" dirty="0" err="1"/>
              <a:t>sont</a:t>
            </a:r>
            <a:r>
              <a:rPr lang="nl-NL" sz="1600" dirty="0"/>
              <a:t> </a:t>
            </a:r>
            <a:r>
              <a:rPr lang="nl-NL" sz="1600" dirty="0" err="1"/>
              <a:t>régulièrement</a:t>
            </a:r>
            <a:r>
              <a:rPr lang="nl-NL" sz="1600" dirty="0"/>
              <a:t> </a:t>
            </a:r>
            <a:r>
              <a:rPr lang="nl-NL" sz="1600" dirty="0" err="1"/>
              <a:t>effectués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11770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adressez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recevez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cette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sortir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portez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de visiteur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drogue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à l’entrée. </a:t>
            </a:r>
            <a:r>
              <a:rPr lang="nl-NL">
                <a:solidFill>
                  <a:srgbClr val="FF0000"/>
                </a:solidFill>
              </a:rPr>
              <a:t>Chez nous, la norme est de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et/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véhicle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agents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la sortie du site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0EDA416-62B7-F83C-7150-8623674A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28" y="2318335"/>
            <a:ext cx="3309444" cy="11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Incendie</a:t>
            </a:r>
            <a:r>
              <a:rPr lang="nl-NL" dirty="0"/>
              <a:t> </a:t>
            </a:r>
            <a:r>
              <a:rPr lang="nl-NL" dirty="0" err="1"/>
              <a:t>ou</a:t>
            </a:r>
            <a:r>
              <a:rPr lang="nl-NL" dirty="0"/>
              <a:t> accident</a:t>
            </a:r>
          </a:p>
          <a:p>
            <a:r>
              <a:rPr lang="nl-NL" sz="1600" dirty="0" err="1"/>
              <a:t>Restez</a:t>
            </a:r>
            <a:r>
              <a:rPr lang="nl-NL" sz="1600" dirty="0"/>
              <a:t> </a:t>
            </a:r>
            <a:r>
              <a:rPr lang="nl-NL" sz="1600" dirty="0" err="1"/>
              <a:t>calme</a:t>
            </a:r>
            <a:r>
              <a:rPr lang="nl-NL" sz="1600" dirty="0"/>
              <a:t> et </a:t>
            </a:r>
            <a:r>
              <a:rPr lang="nl-NL" sz="1600" dirty="0" err="1"/>
              <a:t>prenez</a:t>
            </a:r>
            <a:r>
              <a:rPr lang="nl-NL" sz="1600" dirty="0"/>
              <a:t> </a:t>
            </a:r>
            <a:r>
              <a:rPr lang="nl-NL" sz="1600" dirty="0" err="1"/>
              <a:t>d’abord</a:t>
            </a:r>
            <a:r>
              <a:rPr lang="nl-NL" sz="1600" dirty="0"/>
              <a:t> </a:t>
            </a:r>
            <a:r>
              <a:rPr lang="nl-NL" sz="1600" dirty="0" err="1"/>
              <a:t>soin</a:t>
            </a:r>
            <a:r>
              <a:rPr lang="nl-NL" sz="1600" dirty="0"/>
              <a:t> de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sécurité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73917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Appelez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numero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d’alarme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signaler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accident: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Signalez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d’accident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nom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numéro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téléphone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site Bergum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place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l’accident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 nature et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gravité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l’accident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nombre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victimes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Lieu</a:t>
            </a:r>
            <a:r>
              <a:rPr lang="nl-NL" dirty="0"/>
              <a:t> de </a:t>
            </a:r>
            <a:r>
              <a:rPr lang="nl-NL" dirty="0" err="1"/>
              <a:t>rassemblement</a:t>
            </a:r>
            <a:r>
              <a:rPr lang="nl-NL" dirty="0"/>
              <a:t> en </a:t>
            </a:r>
            <a:r>
              <a:rPr lang="nl-NL" dirty="0" err="1"/>
              <a:t>cas</a:t>
            </a:r>
            <a:r>
              <a:rPr lang="nl-NL" dirty="0"/>
              <a:t> </a:t>
            </a:r>
            <a:r>
              <a:rPr lang="nl-NL" dirty="0" err="1"/>
              <a:t>d’évacuation</a:t>
            </a:r>
            <a:endParaRPr lang="nl-NL" dirty="0"/>
          </a:p>
          <a:p>
            <a:r>
              <a:rPr lang="nl-NL" sz="1600" dirty="0" err="1"/>
              <a:t>Suivez</a:t>
            </a:r>
            <a:r>
              <a:rPr lang="nl-NL" sz="1600" dirty="0"/>
              <a:t> les </a:t>
            </a:r>
            <a:r>
              <a:rPr lang="nl-NL" sz="1600" dirty="0" err="1"/>
              <a:t>instructions</a:t>
            </a:r>
            <a:r>
              <a:rPr lang="nl-NL" sz="1600" dirty="0"/>
              <a:t> de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superviseur</a:t>
            </a:r>
            <a:r>
              <a:rPr lang="nl-NL" sz="1600" dirty="0"/>
              <a:t> et de </a:t>
            </a:r>
            <a:r>
              <a:rPr lang="nl-NL" sz="1600" dirty="0" err="1"/>
              <a:t>l’agent</a:t>
            </a:r>
            <a:r>
              <a:rPr lang="nl-NL" sz="1600" dirty="0"/>
              <a:t> HSE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Alarme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d’évacuation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rassemblement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situé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proximité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poste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garde.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FD5059B-C433-763B-E5BE-1B2F74DAE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834" y="1567158"/>
            <a:ext cx="5729328" cy="431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250" y="223343"/>
            <a:ext cx="11334750" cy="523220"/>
          </a:xfrm>
        </p:spPr>
        <p:txBody>
          <a:bodyPr/>
          <a:lstStyle/>
          <a:p>
            <a:r>
              <a:rPr lang="nl-NL" dirty="0" err="1"/>
              <a:t>Nos</a:t>
            </a:r>
            <a:r>
              <a:rPr lang="nl-NL" dirty="0"/>
              <a:t> </a:t>
            </a:r>
            <a:r>
              <a:rPr lang="nl-NL" dirty="0" err="1"/>
              <a:t>règles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sauvent</a:t>
            </a:r>
            <a:r>
              <a:rPr lang="nl-NL" dirty="0"/>
              <a:t> des vies</a:t>
            </a:r>
          </a:p>
          <a:p>
            <a:r>
              <a:rPr lang="nl-NL" sz="1600" dirty="0"/>
              <a:t>Le non-respect peut </a:t>
            </a:r>
            <a:r>
              <a:rPr lang="nl-NL" sz="1600" dirty="0" err="1"/>
              <a:t>entraîner</a:t>
            </a:r>
            <a:r>
              <a:rPr lang="nl-NL" sz="1600" dirty="0"/>
              <a:t> des </a:t>
            </a:r>
            <a:r>
              <a:rPr lang="nl-NL" sz="1600" dirty="0" err="1"/>
              <a:t>accidents</a:t>
            </a:r>
            <a:r>
              <a:rPr lang="nl-NL" sz="1600" dirty="0"/>
              <a:t> grave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964318-73A1-2B72-A9FF-8DB79D4F4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28" y="1434860"/>
            <a:ext cx="2069768" cy="40681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79434CE-5937-1339-F394-9873AFAA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020" y="1434860"/>
            <a:ext cx="2193296" cy="333244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791FE56-CA5C-243E-1D66-6A7F1A11B45C}"/>
              </a:ext>
            </a:extLst>
          </p:cNvPr>
          <p:cNvSpPr txBox="1"/>
          <p:nvPr/>
        </p:nvSpPr>
        <p:spPr>
          <a:xfrm>
            <a:off x="5913972" y="3772719"/>
            <a:ext cx="1794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Chez nous, la norme est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p:transition spd="slow" advClick="0" advTm="2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 err="1"/>
              <a:t>Circulation</a:t>
            </a:r>
            <a:endParaRPr lang="nl-NL" dirty="0"/>
          </a:p>
          <a:p>
            <a:r>
              <a:rPr lang="en-US" sz="1600" dirty="0"/>
              <a:t>La </a:t>
            </a:r>
            <a:r>
              <a:rPr lang="en-US" sz="1600" dirty="0" err="1"/>
              <a:t>loi</a:t>
            </a:r>
            <a:r>
              <a:rPr lang="en-US" sz="1600" dirty="0"/>
              <a:t> de la circulation </a:t>
            </a:r>
            <a:r>
              <a:rPr lang="en-US" sz="1600" dirty="0" err="1"/>
              <a:t>routière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applicable sur le site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90653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pouvez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véhicule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l’autorisation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garde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la carte de stationnement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garde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roulez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vitesse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sûre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dépassant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priorité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cyclistes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piétons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garez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devant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sorties et les extincteurs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stationnez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emplacement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indiqués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panneau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124F005-44AE-3D27-F907-AB9C216E2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030" y="3431876"/>
            <a:ext cx="2705335" cy="10526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1A25CB-A2CA-01BA-73BD-340F57A0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983" y="4516738"/>
            <a:ext cx="3141970" cy="10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p:transition spd="slow" advClick="0" advTm="2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 err="1"/>
              <a:t>Protection</a:t>
            </a:r>
            <a:r>
              <a:rPr lang="nl-NL" dirty="0"/>
              <a:t> </a:t>
            </a:r>
            <a:r>
              <a:rPr lang="nl-NL" dirty="0" err="1"/>
              <a:t>personnelle</a:t>
            </a:r>
            <a:r>
              <a:rPr lang="nl-NL" dirty="0"/>
              <a:t>: EPI</a:t>
            </a:r>
          </a:p>
          <a:p>
            <a:r>
              <a:rPr lang="nl-NL" sz="1600" dirty="0" err="1"/>
              <a:t>Vérifiez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si les EPI </a:t>
            </a:r>
            <a:r>
              <a:rPr lang="nl-NL" sz="1600" dirty="0" err="1"/>
              <a:t>offrent</a:t>
            </a:r>
            <a:r>
              <a:rPr lang="nl-NL" sz="1600" dirty="0"/>
              <a:t> </a:t>
            </a:r>
            <a:r>
              <a:rPr lang="nl-NL" sz="1600" dirty="0" err="1"/>
              <a:t>une</a:t>
            </a:r>
            <a:r>
              <a:rPr lang="nl-NL" sz="1600" dirty="0"/>
              <a:t> </a:t>
            </a:r>
            <a:r>
              <a:rPr lang="nl-NL" sz="1600" dirty="0" err="1"/>
              <a:t>protection</a:t>
            </a:r>
            <a:r>
              <a:rPr lang="nl-NL" sz="1600" dirty="0"/>
              <a:t> correcte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F0008BB-F513-AECE-BC4D-7D805D72E105}"/>
              </a:ext>
            </a:extLst>
          </p:cNvPr>
          <p:cNvSpPr txBox="1"/>
          <p:nvPr/>
        </p:nvSpPr>
        <p:spPr>
          <a:xfrm>
            <a:off x="2533430" y="1718898"/>
            <a:ext cx="684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Obligatoire de porter sur le site, sauf si prescrit autrement: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F3F45A-BBCF-B1BE-6E3A-FA6CF91F6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077" y="2174315"/>
            <a:ext cx="763769" cy="2999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502E496-A53B-1673-08E3-3B8FCEAEB27B}"/>
              </a:ext>
            </a:extLst>
          </p:cNvPr>
          <p:cNvSpPr txBox="1"/>
          <p:nvPr/>
        </p:nvSpPr>
        <p:spPr>
          <a:xfrm>
            <a:off x="4100846" y="2442265"/>
            <a:ext cx="24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Casque de sécurité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D38B692-2710-8D57-5A93-B55699EA638B}"/>
              </a:ext>
            </a:extLst>
          </p:cNvPr>
          <p:cNvSpPr txBox="1"/>
          <p:nvPr/>
        </p:nvSpPr>
        <p:spPr>
          <a:xfrm>
            <a:off x="4100846" y="311360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Chaussures de sécurité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875C4F3-8A52-4202-54E7-C5810C023085}"/>
              </a:ext>
            </a:extLst>
          </p:cNvPr>
          <p:cNvSpPr txBox="1"/>
          <p:nvPr/>
        </p:nvSpPr>
        <p:spPr>
          <a:xfrm>
            <a:off x="4100846" y="3852798"/>
            <a:ext cx="260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Lunettes de sécurité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D038A03-6701-4102-EE96-D4F9A756ED70}"/>
              </a:ext>
            </a:extLst>
          </p:cNvPr>
          <p:cNvSpPr txBox="1"/>
          <p:nvPr/>
        </p:nvSpPr>
        <p:spPr>
          <a:xfrm>
            <a:off x="4100846" y="4679124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Vêtements de travail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99A94F0-CA8F-C310-E1E3-C82BF28B9C1E}"/>
              </a:ext>
            </a:extLst>
          </p:cNvPr>
          <p:cNvSpPr txBox="1"/>
          <p:nvPr/>
        </p:nvSpPr>
        <p:spPr>
          <a:xfrm>
            <a:off x="6786344" y="4735401"/>
            <a:ext cx="519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accent1">
                    <a:lumMod val="90000"/>
                    <a:lumOff val="10000"/>
                  </a:schemeClr>
                </a:solidFill>
              </a:rPr>
              <a:t>Dans les installations: vêtements de travail ignifuges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1083050-4464-3E75-76F5-A345ECAD0B4A}"/>
              </a:ext>
            </a:extLst>
          </p:cNvPr>
          <p:cNvSpPr txBox="1"/>
          <p:nvPr/>
        </p:nvSpPr>
        <p:spPr>
          <a:xfrm>
            <a:off x="6770126" y="5259340"/>
            <a:ext cx="4759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accent1">
                    <a:lumMod val="90000"/>
                    <a:lumOff val="10000"/>
                  </a:schemeClr>
                </a:solidFill>
              </a:rPr>
              <a:t>Dans les zones ATEX: vêtements de travail antistatiques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7BAB394-E86C-AA40-8D35-7638B518E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722" y="4702149"/>
            <a:ext cx="423404" cy="47135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135AC47-DC36-AD2F-0FCD-28B8F7D03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772" y="5220626"/>
            <a:ext cx="420572" cy="4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EPI </a:t>
            </a:r>
            <a:r>
              <a:rPr lang="nl-NL" dirty="0" err="1"/>
              <a:t>complémentaires</a:t>
            </a:r>
            <a:r>
              <a:rPr lang="nl-NL" dirty="0"/>
              <a:t> </a:t>
            </a:r>
            <a:r>
              <a:rPr lang="nl-NL" sz="1600" dirty="0"/>
              <a:t>(</a:t>
            </a:r>
            <a:r>
              <a:rPr lang="nl-NL" sz="1600" dirty="0" err="1"/>
              <a:t>prescrits</a:t>
            </a:r>
            <a:r>
              <a:rPr lang="nl-NL" sz="1600" dirty="0"/>
              <a:t> </a:t>
            </a:r>
            <a:r>
              <a:rPr lang="nl-NL" sz="1600" dirty="0" err="1"/>
              <a:t>sur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permis de </a:t>
            </a:r>
            <a:r>
              <a:rPr lang="nl-NL" sz="1600" dirty="0" err="1"/>
              <a:t>travail</a:t>
            </a:r>
            <a:r>
              <a:rPr lang="nl-NL" sz="1600" dirty="0"/>
              <a:t>)</a:t>
            </a:r>
          </a:p>
          <a:p>
            <a:r>
              <a:rPr lang="nl-NL" sz="1600" dirty="0" err="1"/>
              <a:t>Utilisez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les EPI </a:t>
            </a:r>
            <a:r>
              <a:rPr lang="nl-NL" sz="1600" dirty="0" err="1"/>
              <a:t>complémentaires</a:t>
            </a:r>
            <a:r>
              <a:rPr lang="nl-NL" sz="1600" dirty="0"/>
              <a:t> </a:t>
            </a:r>
            <a:r>
              <a:rPr lang="nl-NL" sz="1600" dirty="0" err="1"/>
              <a:t>prescrits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65967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obligé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porter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EPI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d’indication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mains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respiratoire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chutes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auditive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visage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65074F-E9D3-C295-33B7-559E65BF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811" y="3913816"/>
            <a:ext cx="2766300" cy="9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p:transition spd="slow" advClick="0" advTm="15000">
    <p:wipe/>
  </p:transition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</Words>
  <Application>Microsoft Office PowerPoint</Application>
  <PresentationFormat>Breedbeeld</PresentationFormat>
  <Paragraphs>263</Paragraphs>
  <Slides>22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42</cp:revision>
  <dcterms:created xsi:type="dcterms:W3CDTF">2022-03-07T16:57:49Z</dcterms:created>
  <dcterms:modified xsi:type="dcterms:W3CDTF">2025-01-21T08:30:32Z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