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147376664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B72314-5B95-4EC3-8D97-9382493E6635}" v="1" dt="2025-01-21T08:18:16.1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86B72314-5B95-4EC3-8D97-9382493E6635}"/>
    <pc:docChg chg="custSel modSld">
      <pc:chgData name="MEDENDORP-BLOKZIJL Marianne (ENGIE Flexible Generation Europe)" userId="5031350a-34e0-4e49-b991-3adfa2bda56b" providerId="ADAL" clId="{86B72314-5B95-4EC3-8D97-9382493E6635}" dt="2025-01-21T08:18:16.159" v="108"/>
      <pc:docMkLst>
        <pc:docMk/>
      </pc:docMkLst>
      <pc:sldChg chg="modSp mod">
        <pc:chgData name="MEDENDORP-BLOKZIJL Marianne (ENGIE Flexible Generation Europe)" userId="5031350a-34e0-4e49-b991-3adfa2bda56b" providerId="ADAL" clId="{86B72314-5B95-4EC3-8D97-9382493E6635}" dt="2025-01-21T08:15:07.797" v="48" actId="207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86B72314-5B95-4EC3-8D97-9382493E6635}" dt="2025-01-21T08:15:07.797" v="48" actId="207"/>
          <ac:spMkLst>
            <pc:docMk/>
            <pc:sldMk cId="995959874" sldId="2147376550"/>
            <ac:spMk id="3" creationId="{0195E79B-689E-FFB5-FB13-E73AC029F9DC}"/>
          </ac:spMkLst>
        </pc:spChg>
        <pc:picChg chg="mod">
          <ac:chgData name="MEDENDORP-BLOKZIJL Marianne (ENGIE Flexible Generation Europe)" userId="5031350a-34e0-4e49-b991-3adfa2bda56b" providerId="ADAL" clId="{86B72314-5B95-4EC3-8D97-9382493E6635}" dt="2025-01-21T08:14:50.900" v="19" actId="1076"/>
          <ac:picMkLst>
            <pc:docMk/>
            <pc:sldMk cId="995959874" sldId="2147376550"/>
            <ac:picMk id="8" creationId="{B3A4509D-5A25-0F81-B030-D85E47088E4B}"/>
          </ac:picMkLst>
        </pc:picChg>
      </pc:sldChg>
      <pc:sldChg chg="addSp modSp mod">
        <pc:chgData name="MEDENDORP-BLOKZIJL Marianne (ENGIE Flexible Generation Europe)" userId="5031350a-34e0-4e49-b991-3adfa2bda56b" providerId="ADAL" clId="{86B72314-5B95-4EC3-8D97-9382493E6635}" dt="2025-01-21T08:16:17.441" v="53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86B72314-5B95-4EC3-8D97-9382493E6635}" dt="2025-01-21T08:16:17.441" v="53" actId="1076"/>
          <ac:spMkLst>
            <pc:docMk/>
            <pc:sldMk cId="1045101649" sldId="2147376552"/>
            <ac:spMk id="4" creationId="{81A80E6A-B8DF-1595-6CE3-0B21F76709CE}"/>
          </ac:spMkLst>
        </pc:spChg>
      </pc:sldChg>
      <pc:sldChg chg="addSp delSp modSp mod">
        <pc:chgData name="MEDENDORP-BLOKZIJL Marianne (ENGIE Flexible Generation Europe)" userId="5031350a-34e0-4e49-b991-3adfa2bda56b" providerId="ADAL" clId="{86B72314-5B95-4EC3-8D97-9382493E6635}" dt="2025-01-21T08:18:16.159" v="108"/>
        <pc:sldMkLst>
          <pc:docMk/>
          <pc:sldMk cId="1063188426" sldId="2147376554"/>
        </pc:sldMkLst>
        <pc:spChg chg="del">
          <ac:chgData name="MEDENDORP-BLOKZIJL Marianne (ENGIE Flexible Generation Europe)" userId="5031350a-34e0-4e49-b991-3adfa2bda56b" providerId="ADAL" clId="{86B72314-5B95-4EC3-8D97-9382493E6635}" dt="2025-01-21T08:18:03.650" v="106" actId="478"/>
          <ac:spMkLst>
            <pc:docMk/>
            <pc:sldMk cId="1063188426" sldId="2147376554"/>
            <ac:spMk id="8" creationId="{70DC01BF-BF48-38A0-F857-8EF56224AF86}"/>
          </ac:spMkLst>
        </pc:spChg>
        <pc:picChg chg="add mod">
          <ac:chgData name="MEDENDORP-BLOKZIJL Marianne (ENGIE Flexible Generation Europe)" userId="5031350a-34e0-4e49-b991-3adfa2bda56b" providerId="ADAL" clId="{86B72314-5B95-4EC3-8D97-9382493E6635}" dt="2025-01-21T08:18:16.159" v="108"/>
          <ac:picMkLst>
            <pc:docMk/>
            <pc:sldMk cId="1063188426" sldId="2147376554"/>
            <ac:picMk id="3" creationId="{248B86A2-CF14-526B-469D-AE57E6521F36}"/>
          </ac:picMkLst>
        </pc:picChg>
        <pc:picChg chg="del">
          <ac:chgData name="MEDENDORP-BLOKZIJL Marianne (ENGIE Flexible Generation Europe)" userId="5031350a-34e0-4e49-b991-3adfa2bda56b" providerId="ADAL" clId="{86B72314-5B95-4EC3-8D97-9382493E6635}" dt="2025-01-21T08:18:05.192" v="107" actId="478"/>
          <ac:picMkLst>
            <pc:docMk/>
            <pc:sldMk cId="1063188426" sldId="2147376554"/>
            <ac:picMk id="7" creationId="{4A259238-94D9-6587-3ED9-C6F298DC623B}"/>
          </ac:picMkLst>
        </pc:picChg>
      </pc:sldChg>
      <pc:sldChg chg="modSp mod">
        <pc:chgData name="MEDENDORP-BLOKZIJL Marianne (ENGIE Flexible Generation Europe)" userId="5031350a-34e0-4e49-b991-3adfa2bda56b" providerId="ADAL" clId="{86B72314-5B95-4EC3-8D97-9382493E6635}" dt="2025-01-21T08:16:55.874" v="80" actId="207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86B72314-5B95-4EC3-8D97-9382493E6635}" dt="2025-01-21T08:16:55.874" v="80" actId="207"/>
          <ac:spMkLst>
            <pc:docMk/>
            <pc:sldMk cId="3786125820" sldId="2147376561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86B72314-5B95-4EC3-8D97-9382493E6635}" dt="2025-01-21T08:16:38.067" v="54" actId="1076"/>
          <ac:picMkLst>
            <pc:docMk/>
            <pc:sldMk cId="3786125820" sldId="2147376561"/>
            <ac:picMk id="4" creationId="{08A8C881-DAF1-C34B-D412-1F65FE30EF89}"/>
          </ac:picMkLst>
        </pc:picChg>
      </pc:sldChg>
      <pc:sldChg chg="modSp mod">
        <pc:chgData name="MEDENDORP-BLOKZIJL Marianne (ENGIE Flexible Generation Europe)" userId="5031350a-34e0-4e49-b991-3adfa2bda56b" providerId="ADAL" clId="{86B72314-5B95-4EC3-8D97-9382493E6635}" dt="2025-01-21T08:17:36.855" v="105" actId="207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86B72314-5B95-4EC3-8D97-9382493E6635}" dt="2025-01-21T08:17:36.855" v="105" actId="207"/>
          <ac:spMkLst>
            <pc:docMk/>
            <pc:sldMk cId="1848022791" sldId="2147376562"/>
            <ac:spMk id="8" creationId="{70DC01BF-BF48-38A0-F857-8EF56224AF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21/01/2025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33CB89-F047-5ACB-E212-21701169E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664058-7029-7FC4-4B91-F7491B794F4C}"/>
              </a:ext>
            </a:extLst>
          </p:cNvPr>
          <p:cNvSpPr txBox="1"/>
          <p:nvPr/>
        </p:nvSpPr>
        <p:spPr>
          <a:xfrm>
            <a:off x="8524233" y="5066253"/>
            <a:ext cx="3394655" cy="9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Safety </a:t>
            </a:r>
            <a:r>
              <a:rPr lang="nl-NL" b="1" dirty="0" err="1">
                <a:solidFill>
                  <a:srgbClr val="0070C0"/>
                </a:solidFill>
              </a:rPr>
              <a:t>instructions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for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our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own</a:t>
            </a:r>
            <a:r>
              <a:rPr lang="nl-NL" b="1" dirty="0">
                <a:solidFill>
                  <a:srgbClr val="0070C0"/>
                </a:solidFill>
              </a:rPr>
              <a:t> employees and </a:t>
            </a:r>
            <a:r>
              <a:rPr lang="nl-NL" b="1" dirty="0" err="1">
                <a:solidFill>
                  <a:srgbClr val="0070C0"/>
                </a:solidFill>
              </a:rPr>
              <a:t>contractors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3107DCE-990A-E423-4D25-782A3538F27C}"/>
              </a:ext>
            </a:extLst>
          </p:cNvPr>
          <p:cNvSpPr txBox="1"/>
          <p:nvPr/>
        </p:nvSpPr>
        <p:spPr>
          <a:xfrm>
            <a:off x="387927" y="3187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chemeClr val="bg1">
                    <a:lumMod val="95000"/>
                  </a:schemeClr>
                </a:solidFill>
              </a:rPr>
              <a:t>Welcome</a:t>
            </a:r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 to the Bergum Power Plant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Afbeelding 10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2968940B-D253-FAA0-C474-2153D468C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6" y="1108278"/>
            <a:ext cx="2621491" cy="964895"/>
          </a:xfrm>
          <a:prstGeom prst="rect">
            <a:avLst/>
          </a:prstGeom>
        </p:spPr>
      </p:pic>
      <p:pic>
        <p:nvPicPr>
          <p:cNvPr id="12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9AF68061-B756-0D4A-894E-865DC85F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Work permit</a:t>
            </a:r>
          </a:p>
          <a:p>
            <a:r>
              <a:rPr lang="nl-NL" sz="1600" dirty="0"/>
              <a:t>The work permit serves your safety and that of others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45469" y="1957769"/>
            <a:ext cx="111514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Working on location is only permitted with a work permit specifically pertaining to the activities concerned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work permit is issued by your Intervention Officer (in Dutch: Interventie Verantwoordelijke,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or IVV-er)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work permit contains the most important instructions regarding the execution of the work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the work permit is not clear, make sure to ask clarification!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Make use of the PPE prescribed on the work permit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(Last Minute Risk Analysis)</a:t>
            </a:r>
          </a:p>
          <a:p>
            <a:r>
              <a:rPr lang="nl-NL" sz="1600" dirty="0"/>
              <a:t>If ‘No’ or in doubt </a:t>
            </a:r>
            <a:r>
              <a:rPr lang="nl-NL" sz="1600" dirty="0">
                <a:sym typeface="Wingdings" panose="05000000000000000000" pitchFamily="2" charset="2"/>
              </a:rPr>
              <a:t></a:t>
            </a:r>
            <a:r>
              <a:rPr lang="nl-NL" sz="1600" dirty="0"/>
              <a:t> STOP! Contact your supervisor immediately to discuss the situation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03477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Check before starting each new job and after a break: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it clear what kind of work is expected of me?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Am I sure what installation part I have to work on?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my workplace safe and clean?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the work permit discussed with me?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I know the risks of my work?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system components safely in accordance with the work permit? Did I check that?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safety measures in accordance with the work permit?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work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equipment and personal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protective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equipment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(PPE) approved and suitable for my work?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Safety notifications</a:t>
            </a:r>
          </a:p>
          <a:p>
            <a:r>
              <a:rPr lang="nl-NL" sz="1600" dirty="0"/>
              <a:t>The safety notifications have been provided for you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533351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Hazardous area (activities, lifting of loads, etc).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permission!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Danger of bumping, falling, tripping, radiation. </a:t>
            </a:r>
          </a:p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    Do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not enter without instruction!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not enter without permission!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Risk of explosion.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instruction!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Magnetic field.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instruction!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Overview danger symbols</a:t>
            </a:r>
          </a:p>
          <a:p>
            <a:r>
              <a:rPr lang="nl-NL" sz="1600" dirty="0"/>
              <a:t>Make sure you are aware of the risks of the hazardous substances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96912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Flammable                                                       Gasses under pressure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Harmful or irritating			 Hazardous to the health in the long term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Corrosive				 (Highly) Toxic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Hazardous to the environment		 Oxidising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Explosive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Safety awareness, order and neatness</a:t>
            </a:r>
          </a:p>
          <a:p>
            <a:r>
              <a:rPr lang="nl-NL" sz="1600" dirty="0"/>
              <a:t>Notify your contact person of any unsafe situations and special circumstances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1299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Only work on approved scaffolding (see inspection date)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Cordon off wall and floor openings with scaffolding or fencing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Immediately notify your Intervention Officer (IVV’er) of any oil leakages and any materials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containing asbestos or ceramic fibres observed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Keep fire extinguishers, emergency exits and escape routes clear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interrupting your work – for breaks or at the end of your shift – make sure to clear all waste and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leave the workplace neat and tidy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Avoid tripping hazards by keeping the workplace and aisles free from materials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Deposit waste, properly separated, in the designated waste containers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We address each other about unsafe behaviour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3949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you do not observe the rules, this will have serious consequences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location makes use of camera supervision and surveillance officers to register any transgressions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objective is strict enforcement of the safety regulations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violations, we make use of yellow and red cards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red card, for example, is given in case of alcohol or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drug use. </a:t>
            </a:r>
            <a:r>
              <a:rPr lang="nl-NL">
                <a:solidFill>
                  <a:srgbClr val="FF0000"/>
                </a:solidFill>
              </a:rPr>
              <a:t>Our standard is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a red card is given, the contract employee will be removed from the location immediately. In addition,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access will be denied to all locations of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764" y="2510460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Location rules for your own safety</a:t>
            </a:r>
          </a:p>
          <a:p>
            <a:r>
              <a:rPr lang="nl-NL" sz="1600" dirty="0"/>
              <a:t>We will be happy to learn of your views regarding point of improvement for our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6808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prohibited to enter the location while under the influence of, or in the possession of,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alcohol and/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or drugs. </a:t>
            </a:r>
            <a:r>
              <a:rPr lang="nl-NL">
                <a:solidFill>
                  <a:srgbClr val="FF0000"/>
                </a:solidFill>
              </a:rPr>
              <a:t>Our standard is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Smoking is only permitted in the designated smoking areas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notify your supervisor or contact person of ENGIE when you encounter any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unsafe situation, accident of near-accident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making of recordings (photographs, videos) is only allowed after permission by an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 officer in charge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7BCCC2-4619-B992-4948-ADD83D37D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550" y="2597614"/>
            <a:ext cx="2514818" cy="10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Use of USB sticks or hard drives</a:t>
            </a:r>
          </a:p>
          <a:p>
            <a:r>
              <a:rPr lang="nl-NL" sz="1600" dirty="0"/>
              <a:t>Do not connect any device to the system of this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32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not permitted to use USB sticks, hard drives or any other storage device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to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retrieve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or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transfer data from an industrial system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Scanning of USB </a:t>
            </a:r>
            <a:r>
              <a:rPr lang="nl-NL"/>
              <a:t>sticks or </a:t>
            </a:r>
            <a:r>
              <a:rPr lang="nl-NL" dirty="0"/>
              <a:t>hard drives</a:t>
            </a:r>
          </a:p>
          <a:p>
            <a:r>
              <a:rPr lang="nl-NL" sz="1600" dirty="0"/>
              <a:t>Scan any external device every time before use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07965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Preferably use a device that is only used for this ENGIE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location can provide you with an USB stick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there is no other solution than the use of USB sticks, hard drives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or any other storage device,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contact your ENGIE contact person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Each time before connecting a device to the system on this location, the device has to be scanned by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your ENGIE contactperson.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This must be done using ENGIE scanning equipment.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The scan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should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show that no viruses have been detected.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Use of external devices</a:t>
            </a:r>
          </a:p>
          <a:p>
            <a:r>
              <a:rPr lang="nl-NL" sz="1600" dirty="0"/>
              <a:t>Always contact your ENGIE contact person or cybersecurity person of the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94907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not allowed to connect external devices, such as laptops, to systems on the location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this is necessary for your work, always consult your ENGIE contact person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Ask if ENGIE has a laptop available to carry out the work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this is not the case, ENGIE has the right to assess your laptop on a number of points: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The device is up to date in terms of operating system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The validation of the virus definitions is less than 2 days old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The validation that the device is recently scanned and free of malware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Safety instruction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944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Following this presentation, your knowledge will be tested.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 work safely … or do not work at all!</a:t>
            </a:r>
          </a:p>
          <a:p>
            <a:r>
              <a:rPr lang="nl-NL" sz="1600" dirty="0"/>
              <a:t>We speak to each other about unsafe behavior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871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very important to us to make sure you return to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your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home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safe and sound!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Enjoy working at our location.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610B47-EE0C-2D8D-8757-A4573C4B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31" y="2113822"/>
            <a:ext cx="7841729" cy="4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Acces to the location</a:t>
            </a:r>
          </a:p>
          <a:p>
            <a:r>
              <a:rPr lang="nl-NL" sz="1600" dirty="0"/>
              <a:t>Regular checks, including alcohol tests and visitations, will be performed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074531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Report to the security office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will receive a personal acces pass for the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Use this pass to check in and out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carry this visitor’s pass with you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Report to your contact person of ENGIE on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checking in, an alcohol or drugs test may be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carried out. </a:t>
            </a:r>
            <a:r>
              <a:rPr lang="nl-NL">
                <a:solidFill>
                  <a:srgbClr val="FF0000"/>
                </a:solidFill>
              </a:rPr>
              <a:t>At our location, the standard is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Upon leaving the location, the security officer may perform a visitation of your bag and/or vehicle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3A4509D-5A25-0F81-B030-D85E47088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147" y="2800263"/>
            <a:ext cx="3023485" cy="12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Fire or accident</a:t>
            </a:r>
          </a:p>
          <a:p>
            <a:r>
              <a:rPr lang="nl-NL" sz="1600" dirty="0"/>
              <a:t>Keep calm and take care of your own safety first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67441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a fire or accident, call the Emergency number: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a fire or accident, make sure to mention: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name and telephone number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Bergum power plant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exact position of the fire or accident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nature and seriousness of a fire or accident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number of victims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Assembly point in case of evacuation</a:t>
            </a:r>
          </a:p>
          <a:p>
            <a:r>
              <a:rPr lang="nl-NL" sz="1600" dirty="0"/>
              <a:t>Follow the instructions given by the person accompanying you and the Emergency Response Officer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Evacuation 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Assembly point is located outside the security office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304D8BB-43F5-7E4A-699D-0B3C88B977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8757" y="1758707"/>
            <a:ext cx="5298579" cy="39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Life Saving Rules</a:t>
            </a:r>
          </a:p>
          <a:p>
            <a:r>
              <a:rPr lang="nl-NL" sz="1600" dirty="0"/>
              <a:t>Failure to comply can lead to serious accidents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1D4C7FF-D447-2DDD-16E0-77F124C4B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676" y="1319450"/>
            <a:ext cx="2407545" cy="455756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ECB825-2CE4-A077-2793-938B31729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286" y="1434860"/>
            <a:ext cx="2342258" cy="354551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1A80E6A-B8DF-1595-6CE3-0B21F76709CE}"/>
              </a:ext>
            </a:extLst>
          </p:cNvPr>
          <p:cNvSpPr txBox="1"/>
          <p:nvPr/>
        </p:nvSpPr>
        <p:spPr>
          <a:xfrm>
            <a:off x="6439662" y="4033695"/>
            <a:ext cx="13144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FF0000"/>
                </a:solidFill>
              </a:rPr>
              <a:t>Our standard is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Traffic</a:t>
            </a:r>
          </a:p>
          <a:p>
            <a:r>
              <a:rPr lang="en-US" sz="1600" dirty="0"/>
              <a:t>The road traffic act applies to the location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102024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are not allowed to enter the location with your vehicle until the security officer has given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you permission to do so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Use the parking pass that has been provided by the security officer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drive at a safe speed, maximum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give right of way to cyclists and pedestrians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not park in front of exits and fire extinguishers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Only park in locations indicated by a P sign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670C1C-0B1E-99EC-369C-A42CA3C3C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959" y="3379057"/>
            <a:ext cx="2705334" cy="10668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3C3EA9-69B5-AB90-52E7-47A15EFDC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985" y="4488570"/>
            <a:ext cx="290387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Personal Protective Equipment: PPE</a:t>
            </a:r>
          </a:p>
          <a:p>
            <a:r>
              <a:rPr lang="nl-NL" sz="1600" dirty="0"/>
              <a:t>Always check whether the PPE provides the correct protection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48B86A2-CF14-526B-469D-AE57E6521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202" y="1652888"/>
            <a:ext cx="10409864" cy="42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Additional PPE </a:t>
            </a:r>
            <a:r>
              <a:rPr lang="nl-NL" sz="1600" dirty="0"/>
              <a:t>(as prescribed on the work permit)</a:t>
            </a:r>
          </a:p>
          <a:p>
            <a:r>
              <a:rPr lang="nl-NL" sz="1600" dirty="0"/>
              <a:t>Always use the addionally prescribed PPE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52918" y="1666355"/>
            <a:ext cx="74988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are obliged to wear the following PPE, unless indicated otherwise: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 protection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Breathing protection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Safety harnes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Hearing protection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Face shield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C9722BE-1D54-6713-BC62-905B68C3B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932" y="3928512"/>
            <a:ext cx="2766300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1448</Words>
  <Application>Microsoft Office PowerPoint</Application>
  <PresentationFormat>Breedbeeld</PresentationFormat>
  <Paragraphs>249</Paragraphs>
  <Slides>22</Slides>
  <Notes>19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41</cp:revision>
  <dcterms:created xsi:type="dcterms:W3CDTF">2022-03-07T16:57:49Z</dcterms:created>
  <dcterms:modified xsi:type="dcterms:W3CDTF">2025-01-21T08:18:26Z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