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9"/>
  </p:notesMasterIdLst>
  <p:handoutMasterIdLst>
    <p:handoutMasterId r:id="rId30"/>
  </p:handoutMasterIdLst>
  <p:sldIdLst>
    <p:sldId id="2147376664" r:id="rId7"/>
    <p:sldId id="2147376548" r:id="rId8"/>
    <p:sldId id="2147376550" r:id="rId9"/>
    <p:sldId id="2147376549" r:id="rId10"/>
    <p:sldId id="2147376551" r:id="rId11"/>
    <p:sldId id="2147376552" r:id="rId12"/>
    <p:sldId id="2147376553" r:id="rId13"/>
    <p:sldId id="2147376554" r:id="rId14"/>
    <p:sldId id="2147376555" r:id="rId15"/>
    <p:sldId id="2147376556" r:id="rId16"/>
    <p:sldId id="2147376560" r:id="rId17"/>
    <p:sldId id="2147376557" r:id="rId18"/>
    <p:sldId id="2147376558" r:id="rId19"/>
    <p:sldId id="2147376559" r:id="rId20"/>
    <p:sldId id="2147376561" r:id="rId21"/>
    <p:sldId id="2147376562" r:id="rId22"/>
    <p:sldId id="2147376659" r:id="rId23"/>
    <p:sldId id="2147376661" r:id="rId24"/>
    <p:sldId id="2147376660" r:id="rId25"/>
    <p:sldId id="2147376565" r:id="rId26"/>
    <p:sldId id="2147376658" r:id="rId27"/>
    <p:sldId id="2147376662" r:id="rId28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B07CEF-968A-45CD-8311-5AB29A8B44B7}" v="11" dt="2025-01-21T08:37:38.8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21/01/2025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5F88DDC-7276-A031-A73F-321D6B3B9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Wilkommen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im</a:t>
            </a:r>
            <a:r>
              <a:rPr lang="nl-NL" dirty="0">
                <a:solidFill>
                  <a:schemeClr val="bg1"/>
                </a:solidFill>
              </a:rPr>
              <a:t> Kraftwerk Bergum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5DD1FF-7111-5845-512F-53195642D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8E447FB-670F-049F-0D4C-F146EBE1F36F}"/>
              </a:ext>
            </a:extLst>
          </p:cNvPr>
          <p:cNvSpPr txBox="1"/>
          <p:nvPr/>
        </p:nvSpPr>
        <p:spPr>
          <a:xfrm>
            <a:off x="9382529" y="5474140"/>
            <a:ext cx="26475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 err="1"/>
              <a:t>Sicherheitshinweise</a:t>
            </a:r>
            <a:r>
              <a:rPr lang="nl-NL" b="1" dirty="0"/>
              <a:t> </a:t>
            </a:r>
            <a:r>
              <a:rPr lang="nl-NL" b="1" u="sng" dirty="0" err="1"/>
              <a:t>für</a:t>
            </a:r>
            <a:r>
              <a:rPr lang="nl-NL" b="1" u="sng" dirty="0"/>
              <a:t> </a:t>
            </a:r>
            <a:r>
              <a:rPr lang="nl-NL" b="1" u="sng" dirty="0" err="1"/>
              <a:t>internes</a:t>
            </a:r>
            <a:r>
              <a:rPr lang="nl-NL" b="1" u="sng" dirty="0"/>
              <a:t> </a:t>
            </a:r>
            <a:r>
              <a:rPr lang="nl-NL" b="1" u="sng" dirty="0" err="1"/>
              <a:t>und</a:t>
            </a:r>
            <a:r>
              <a:rPr lang="nl-NL" b="1" u="sng" dirty="0"/>
              <a:t> </a:t>
            </a:r>
            <a:r>
              <a:rPr lang="nl-NL" b="1" u="sng" dirty="0" err="1"/>
              <a:t>externes</a:t>
            </a:r>
            <a:r>
              <a:rPr lang="nl-NL" b="1" u="sng" dirty="0"/>
              <a:t> Personal</a:t>
            </a:r>
          </a:p>
        </p:txBody>
      </p:sp>
      <p:pic>
        <p:nvPicPr>
          <p:cNvPr id="11" name="Afbeelding 10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47962930-B137-08D8-F434-F247525D3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4" y="1329951"/>
            <a:ext cx="2576980" cy="948512"/>
          </a:xfrm>
          <a:prstGeom prst="rect">
            <a:avLst/>
          </a:prstGeom>
        </p:spPr>
      </p:pic>
      <p:pic>
        <p:nvPicPr>
          <p:cNvPr id="12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8BA1B6DD-1B7E-D3A5-27F7-7A8372EEA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Arbeitsfreigabe</a:t>
            </a:r>
          </a:p>
          <a:p>
            <a:r>
              <a:rPr lang="nl-NL" sz="1600" dirty="0"/>
              <a:t>Die Arbeitsfreigabe dient Ihrer eigenen Sicherheit und der </a:t>
            </a:r>
            <a:r>
              <a:rPr lang="nl-NL" sz="1600" dirty="0" err="1"/>
              <a:t>Sicherheit</a:t>
            </a:r>
            <a:r>
              <a:rPr lang="nl-NL" sz="1600" dirty="0"/>
              <a:t> anderen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039243" y="2019913"/>
            <a:ext cx="108950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Auf dem Betriebsgelände darf nur mit einer für die betreffenden Tätigkeiten gültigen Arbeitsfreigabe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Gearbeitet werden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Arbeitsfreigabe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bekommen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Ihrem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IVV’er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der Arbeitsfreigabe sind die wichtigsten Vorschriften für die Durchführung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Arbeiten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aufgeführt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Wenn Ihnen etwas in der Arbeitsfreigabe unklar ist, fragen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nach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Benutzen Sie die in der Arbeitsfreigabe angegebenen PSA</a:t>
            </a: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LMRA (Last-Minute-Risikoanalyse)</a:t>
            </a:r>
          </a:p>
          <a:p>
            <a:r>
              <a:rPr lang="nl-NL" sz="1300" dirty="0"/>
              <a:t>Wenn “Nein” </a:t>
            </a:r>
            <a:r>
              <a:rPr lang="nl-NL" sz="1300" dirty="0" err="1"/>
              <a:t>oder</a:t>
            </a:r>
            <a:r>
              <a:rPr lang="nl-NL" sz="1300" dirty="0"/>
              <a:t> </a:t>
            </a:r>
            <a:r>
              <a:rPr lang="nl-NL" sz="1300" dirty="0" err="1"/>
              <a:t>Sie</a:t>
            </a:r>
            <a:r>
              <a:rPr lang="nl-NL" sz="1300" dirty="0"/>
              <a:t> </a:t>
            </a:r>
            <a:r>
              <a:rPr lang="nl-NL" sz="1300" dirty="0" err="1"/>
              <a:t>haben</a:t>
            </a:r>
            <a:r>
              <a:rPr lang="nl-NL" sz="1300" dirty="0"/>
              <a:t> </a:t>
            </a:r>
            <a:r>
              <a:rPr lang="nl-NL" sz="1300" dirty="0" err="1"/>
              <a:t>Zweifel</a:t>
            </a:r>
            <a:r>
              <a:rPr lang="nl-NL" sz="1300" dirty="0"/>
              <a:t> </a:t>
            </a:r>
            <a:r>
              <a:rPr lang="nl-NL" sz="1300" dirty="0">
                <a:sym typeface="Wingdings" panose="05000000000000000000" pitchFamily="2" charset="2"/>
              </a:rPr>
              <a:t></a:t>
            </a:r>
            <a:r>
              <a:rPr lang="nl-NL" sz="1300" dirty="0"/>
              <a:t> hören Sie auf! Gehen </a:t>
            </a:r>
            <a:r>
              <a:rPr lang="nl-NL" sz="1300" dirty="0" err="1"/>
              <a:t>Sie</a:t>
            </a:r>
            <a:r>
              <a:rPr lang="nl-NL" sz="1300" dirty="0"/>
              <a:t> </a:t>
            </a:r>
            <a:r>
              <a:rPr lang="nl-NL" sz="1300" dirty="0" err="1"/>
              <a:t>zu</a:t>
            </a:r>
            <a:r>
              <a:rPr lang="nl-NL" sz="1300" dirty="0"/>
              <a:t> </a:t>
            </a:r>
            <a:r>
              <a:rPr lang="nl-NL" sz="1300" dirty="0" err="1"/>
              <a:t>Ihrem</a:t>
            </a:r>
            <a:r>
              <a:rPr lang="nl-NL" sz="1300" dirty="0"/>
              <a:t> IVV/Vorgesetzen </a:t>
            </a:r>
            <a:r>
              <a:rPr lang="nl-NL" sz="1300" dirty="0" err="1"/>
              <a:t>und</a:t>
            </a:r>
            <a:r>
              <a:rPr lang="nl-NL" sz="1300" dirty="0"/>
              <a:t> </a:t>
            </a:r>
            <a:r>
              <a:rPr lang="nl-NL" sz="1300" dirty="0" err="1"/>
              <a:t>besprechen</a:t>
            </a:r>
            <a:r>
              <a:rPr lang="nl-NL" sz="1300" dirty="0"/>
              <a:t> die Situation</a:t>
            </a:r>
            <a:endParaRPr lang="en-US" sz="13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87495" y="1658474"/>
            <a:ext cx="108735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Prüfen Sie vor Beginn jeder neuen Tätigkeit,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nach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jeder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Unterbrechung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folgendes: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Ist Ihnen der Auftrag vollständig klar?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Sind Sie sicher an welchen Installationsteil Sie arbeiten müssen?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mein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Arbeitsplatz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sauber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und sicher?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Wurde die Arbeitsfreigabe mit Ihnen besprochen?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Kennen Sie die Risiken Ihrer Arbeit?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Sind die Installationsteile, an denen Sie arbeiten,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sichergestellt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wie in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Arbeitsfreigabe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angegeben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Haben Sie das überprüft?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Wurden alle in der Arbeitsfreigabe genannten Kontrollmaßnahmen getroffen?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Sind die Werkzeuge, Maschinen und PSA geprüft und für Ihre Tätigkeiten geeignet?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Sicherheitsmarkierungen</a:t>
            </a:r>
          </a:p>
          <a:p>
            <a:r>
              <a:rPr lang="nl-NL" sz="1600" dirty="0"/>
              <a:t>Die Sicherheitsmarkierungen dienen auch Ihrer eigenen Sicherheit!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181202" y="1334210"/>
            <a:ext cx="637232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Gefährlicher Bereich (Arbeiten, Heben vond Lasten usw.).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Zustimmung gestattet!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Gefahr (Stoßen, Absturz, Stolpern, Strahlung).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Unterweisung gestattet!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Betreten nur nach vorheriger Zustimmung gestattet!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Explosionsgefahr.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Unterweisung gestattet!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Magnetfeld.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Betreten nur nach vorheriger Unterweisung gestattet!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Die Bedeutung der Gefahrensymbole</a:t>
            </a:r>
          </a:p>
          <a:p>
            <a:r>
              <a:rPr lang="nl-NL" sz="1600" dirty="0"/>
              <a:t>Informieren Sie sich über die Risiken der Gefahrstoffe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4091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Entzündlich                                                      Unter Druck stehende Gase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Schädlich oder reizend			 Langfristige Gesundheitsschäden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Ätzend				               (Sehr) giftig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Umwelt gefährlich				 Brandfördernd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Explosionsgefährlich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Sicherheit, Ordnung und Sauberkeit</a:t>
            </a:r>
          </a:p>
          <a:p>
            <a:r>
              <a:rPr lang="nl-NL" sz="1600" dirty="0"/>
              <a:t>Melden Sie alle </a:t>
            </a:r>
            <a:r>
              <a:rPr lang="nl-NL" sz="1600" dirty="0" err="1"/>
              <a:t>unsicheren</a:t>
            </a:r>
            <a:r>
              <a:rPr lang="nl-NL" sz="1600" dirty="0"/>
              <a:t> Situationen und Besonderheiten Ihrem Ansprechpartner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043760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Arbeiten Sie ausschließlich auf geprüften Gerüsten (siehe Prüfdatum)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Sichern Sie Wand- und Bodenöffnungen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festen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Absperrungen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Gerüste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Zäune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ausgelaufenes Öl und asbest- oder keramikfaserhaltiges Material unverzüglich Ihrem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Interventionsbeauftragten (IVV)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Halten Sie Feuerlöscheinrichtugen, Notausgänge und Fluchtwege frei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Wenn Sie die Arbeit unterbrechen (Pause, Feierabend), beseitigen Sie Abfälle und hinterlassen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Sie Ihren Arbeitsplatz sauber und ordentlicht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Verhindern Sie Stolpergefahr, indem Sie Arbeitsbereiche und Gehwege frei von Material halten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Entsorgen Sie Abfälle getrennt in die dafür vorgesehenen Abfallcontainer</a:t>
            </a: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Zero Tolerance</a:t>
            </a:r>
          </a:p>
          <a:p>
            <a:r>
              <a:rPr lang="nl-NL" sz="1600" dirty="0"/>
              <a:t>Wir weisen einander auf sicherheitswidriges Verhalten hin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56605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Wer sich nicht an die Vorschriften hält, muss mit ernsten Konsequenzen rechnen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Das Betriebsgelände wird mit Kameras und von Sicherheitspersonal überwacht. Verstöße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werden also registriert!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Sicherheitsvorschriften werden streng angewendet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Bei Verstößen werden Gelbe oder Rote Karten erteilt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Eine Rote Karte wird u.a. beim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Konsum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Alkohol oder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Drogen erteilt. </a:t>
            </a:r>
            <a:r>
              <a:rPr lang="nl-NL">
                <a:solidFill>
                  <a:srgbClr val="FF0000"/>
                </a:solidFill>
              </a:rPr>
              <a:t>Bei uns ist der Grenzwert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Externe Arbeitskräfte, die eine Rote Karte erhalten, werden unverzüglich des Betriebsgeländes verwiesen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der Zugang zu allen ENGIE-Standorten verweigert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4" y="2522283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Betriebsvorschriften für Ihre eigene Sicherheit</a:t>
            </a:r>
          </a:p>
          <a:p>
            <a:r>
              <a:rPr lang="nl-NL" sz="1600" dirty="0"/>
              <a:t>Ihre Verbesserungsvorschläge sind uns immer willkommen!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5010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 ist verboten, das Betriebsgelände unter dem Einfluss oder im Besitz von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Alkohol oder Drogen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zu betreten. </a:t>
            </a:r>
            <a:r>
              <a:rPr lang="nl-NL">
                <a:solidFill>
                  <a:srgbClr val="FF0000"/>
                </a:solidFill>
              </a:rPr>
              <a:t>Bei uns ist der Grenzwert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Das Rauchen ist nur in den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ausgewiesenen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Raucherbereichen gestattet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alle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unsicheren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Situationen und (Beinahe-)Unfälle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unverzüglich Ihrem Vorgesetzten oder Ihrem Ansprechtpartner bei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Foto- oder Filmaufnahmen sind nur mit Zustimmung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einer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Führungskraft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von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ENGIE gestattet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E5324DF-207F-0A8A-2562-A08245563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247" y="2619861"/>
            <a:ext cx="2720576" cy="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Verwendung von USB-sticks oder Festplatten</a:t>
            </a:r>
          </a:p>
          <a:p>
            <a:r>
              <a:rPr lang="nl-NL" sz="1600" dirty="0"/>
              <a:t>Schließen Sie nicht einfach irgendetwas an ein System im Kraftwerk an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946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 ist nicht gestattet, USB-sticks, Festplatten oder andere Speichermedien zum Abrufen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oder Übertragen von Daten aus einer Industrieanlage zu verwenden. 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Scannen von USB-sticks oder Festplatten</a:t>
            </a:r>
          </a:p>
          <a:p>
            <a:r>
              <a:rPr lang="nl-NL" sz="1600" dirty="0"/>
              <a:t>Scannen Sie alle externen Medien jedes Mal vor der Verwendung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103627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Verwenden Sie vorzugsweise ein Medium, das nur für diesen ENGIE-Standort verwendet wird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Der Standort kann einen USB-Stick bereitstellen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Wenn keine andere Lösung als die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Verwendung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von USB-sticks, Festplatten oder anderen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Speichermedien möglich ist, wenden Sie sich bitte an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Ihren ENGIE Ansprechpartner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Vor jedem Anschluss eines Mediums an ein Vor-Ort-System muss das Medium von Ihrem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ENGIE-Anspechpartner gescannt werden.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Dies muss mit ENGIE-Scangeräten erfolgen.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Der Scan sollte zeigen, dass keine Viren Erkannt wurden.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08" y="4659953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Verwendung externer Geräte</a:t>
            </a:r>
          </a:p>
          <a:p>
            <a:r>
              <a:rPr lang="nl-NL" sz="1600" dirty="0"/>
              <a:t>Konsultieren Sie immer Ihren ENGIE-Ansprechpartner oder Cybersicherheitsbeauftragten vor Ort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1096967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Der Anschluss externer Geräte, wie z.B. Laptops, an Systeme vor Ort ist nicht gestattet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Sollte dies für die Arbeiten erforderlich sein, wenden Sie sich immer an Ihren ENGIE-Ansprechpartner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Prüfen Sie, ob ENGIE über einen Laptop zur Durchführung der Arbeiten verfügt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Ist dies nicht der Fall, hat ENGIE das Recht, Ihren Laptop in mehreren Punkten zu bewerten: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Das Gerät ist betriebssystemtechnisch auf dem neuesten Stand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Die Validierung, dass die Virendefinitionen weniger als 2 Tage alt sind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Die Bestätigung, dass das Gerät kürzlich gescannt wurde und frei von Malware ist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Gemeinsam für Sicherheit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7981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Im Anschluss an diese Präsentation werden Ihre </a:t>
            </a:r>
          </a:p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Kenntnisse geprüft. 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Wir arbeiten sicher….. oder </a:t>
            </a:r>
            <a:r>
              <a:rPr lang="nl-NL" dirty="0" err="1"/>
              <a:t>wir</a:t>
            </a:r>
            <a:r>
              <a:rPr lang="nl-NL" dirty="0"/>
              <a:t> arbeiten nicht!</a:t>
            </a:r>
          </a:p>
          <a:p>
            <a:r>
              <a:rPr lang="nl-NL" sz="1600" dirty="0"/>
              <a:t>Wir </a:t>
            </a:r>
            <a:r>
              <a:rPr lang="nl-NL" sz="1600" dirty="0" err="1"/>
              <a:t>sprechen</a:t>
            </a:r>
            <a:r>
              <a:rPr lang="nl-NL" sz="1600" dirty="0"/>
              <a:t> </a:t>
            </a:r>
            <a:r>
              <a:rPr lang="nl-NL" sz="1600" dirty="0" err="1"/>
              <a:t>miteinander</a:t>
            </a:r>
            <a:r>
              <a:rPr lang="nl-NL" sz="1600" dirty="0"/>
              <a:t> über </a:t>
            </a:r>
            <a:r>
              <a:rPr lang="nl-NL" sz="1600" dirty="0" err="1"/>
              <a:t>unsicheres</a:t>
            </a:r>
            <a:r>
              <a:rPr lang="nl-NL" sz="1600" dirty="0"/>
              <a:t> Verhalten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73746" y="1258514"/>
            <a:ext cx="105528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Wir halten es für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sehr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wichtig, dass Sie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gesund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und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wohlbehalten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zu Ihrer Familie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zurückkehren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Viel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Glück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unserem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Standort.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150CC00-0F89-DF12-CF3B-720BB0AE4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179" y="2235267"/>
            <a:ext cx="7093066" cy="432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p:transition spd="slow" advClick="0" advTm="1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Zugang zum Gelände</a:t>
            </a:r>
          </a:p>
          <a:p>
            <a:r>
              <a:rPr lang="nl-NL" sz="1600" dirty="0"/>
              <a:t>Es werden </a:t>
            </a:r>
            <a:r>
              <a:rPr lang="nl-NL" sz="1600" dirty="0" err="1"/>
              <a:t>regelmäßig</a:t>
            </a:r>
            <a:r>
              <a:rPr lang="nl-NL" sz="1600" dirty="0"/>
              <a:t> </a:t>
            </a:r>
            <a:r>
              <a:rPr lang="nl-NL" sz="1600" dirty="0" err="1"/>
              <a:t>Alkoholkontrollen</a:t>
            </a:r>
            <a:r>
              <a:rPr lang="nl-NL" sz="1600" dirty="0"/>
              <a:t> und Durchsuchungen durchgeführt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727157" y="1222368"/>
            <a:ext cx="88816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sich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beim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Portier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Sie erhalten einen persönlichen Zugangsausweis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Dieser Ausweis wird zur An-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Abmeldung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benötigt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Führen Sie den Zugangsausweis immer mit sich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sich bei Ihrem Ansprechpartner von ENGIE auf dem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Betriebsgelände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Bei der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Anmeldung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kann eine Alkohol- oder Drogenkontrolle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durchgeführt werden. </a:t>
            </a:r>
            <a:r>
              <a:rPr lang="nl-NL">
                <a:solidFill>
                  <a:srgbClr val="FF0000"/>
                </a:solidFill>
              </a:rPr>
              <a:t>Bei uns ist der Grenzwert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Beim verlassen des Geländes kann der Sicherheitsdienst Ihre Tasche und/oder Ihr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Fahrzeug durchsuchen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2156DB-0DCF-0154-A3FA-59E19486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797" y="3331732"/>
            <a:ext cx="3381046" cy="122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Brand oder Unfall</a:t>
            </a:r>
          </a:p>
          <a:p>
            <a:r>
              <a:rPr lang="nl-NL" sz="1600" dirty="0"/>
              <a:t>Bleiben Sie ruhig und sorgen Sie erst für Ihre eigene Sicherheit!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70007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Melden Sie einen Brand oder Unfall unter der Notrufnummer: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Teilen Sie der Notrufzentrale Folgendes mit: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Ihren Namen und Ihre Telefonnummer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Der Bergumcentrale-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Standort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Den Ort des Brandes oder Unfalls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Art und das Ausmaß des Brandes oder Unfalls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Zahl der Opfer</a:t>
            </a: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Sammelstelle bei Räumung</a:t>
            </a:r>
          </a:p>
          <a:p>
            <a:r>
              <a:rPr lang="nl-NL" sz="1600" dirty="0"/>
              <a:t>Befolgen Sie die Anweisungen Ihres Begleiters und der Betriebssanitäter (BHV)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Evakuierungsalarm: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Versammeln Sie sich bei der Pförtnerloge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E4425BE-4D55-A3C3-EFCA-14580F8840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4137" y="2012071"/>
            <a:ext cx="4282811" cy="32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Unsere</a:t>
            </a:r>
            <a:r>
              <a:rPr lang="nl-NL" dirty="0"/>
              <a:t> </a:t>
            </a:r>
            <a:r>
              <a:rPr lang="nl-NL" dirty="0" err="1"/>
              <a:t>Lebensrettenden</a:t>
            </a:r>
            <a:r>
              <a:rPr lang="nl-NL" dirty="0"/>
              <a:t> </a:t>
            </a:r>
            <a:r>
              <a:rPr lang="nl-NL" dirty="0" err="1"/>
              <a:t>Regeln</a:t>
            </a:r>
            <a:endParaRPr lang="nl-NL" dirty="0"/>
          </a:p>
          <a:p>
            <a:r>
              <a:rPr lang="nl-NL" sz="1600" dirty="0"/>
              <a:t>Bei Nichtbeachtung kann es zu schweren Unfällen kommen 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9B6813D-9966-6F12-3677-51C78E757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797" y="1307953"/>
            <a:ext cx="2433197" cy="45555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6A40DC-AE47-6ED6-0A5F-7129A94B3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521" y="1307953"/>
            <a:ext cx="2379817" cy="364111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95E32B3-442C-71E7-62F3-E7F9CF1535BB}"/>
              </a:ext>
            </a:extLst>
          </p:cNvPr>
          <p:cNvSpPr txBox="1"/>
          <p:nvPr/>
        </p:nvSpPr>
        <p:spPr>
          <a:xfrm>
            <a:off x="6145068" y="3874089"/>
            <a:ext cx="22024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00" b="1">
                <a:solidFill>
                  <a:srgbClr val="FF0000"/>
                </a:solidFill>
              </a:rPr>
              <a:t>Bei uns ist die Grenzwert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Verkehr</a:t>
            </a:r>
          </a:p>
          <a:p>
            <a:r>
              <a:rPr lang="nl-NL" sz="1600" dirty="0"/>
              <a:t>Auf dem Betriebsgelände gilt die Straßenverkehrsordnung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905247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Einfahrt in das Betriebsgelände mit Ihrem Fahrzeug ist nur mit Zustimmung des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Sicherheitspersonals gestattet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Benutzen Sie die vom Sicherheitspersonal ausgegebene Parkkarte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Höchstgeschwindigkeit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maximal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Radfahrer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und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Fußgänger haben immer Vorfahrt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Nicht vor Ausgängen und Feuerlöscheinrichtungen parken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Das Parken ist nur auf den mit einem P-Schild gekennzeichneten Flächen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gestattet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C91B3DF-3535-BCF3-7EF9-71CCB25EC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843" y="3367178"/>
            <a:ext cx="2895850" cy="9423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97F9F2C-3A17-21C7-ED52-C6CD7A9E4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6012" y="4292147"/>
            <a:ext cx="3209912" cy="9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Persönliche Schutzausrüstungen: PSA</a:t>
            </a:r>
          </a:p>
          <a:p>
            <a:r>
              <a:rPr lang="nl-NL" sz="1600" dirty="0"/>
              <a:t>Prüfen Sie immer, ob die PSA den richtigen Schutz bieten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A924BCC-BA8A-8138-DD13-7F311B09E4A0}"/>
              </a:ext>
            </a:extLst>
          </p:cNvPr>
          <p:cNvSpPr txBox="1"/>
          <p:nvPr/>
        </p:nvSpPr>
        <p:spPr>
          <a:xfrm>
            <a:off x="2287158" y="1534886"/>
            <a:ext cx="808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Auf dem Betriebsgelande müssen, wenn nicht anders angegeben, getragen werden: 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574A02-4F14-9BD7-9704-BE14C1DFE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45" y="2491441"/>
            <a:ext cx="763769" cy="2999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8F1AA25-89BA-4515-DCBE-404B51686203}"/>
              </a:ext>
            </a:extLst>
          </p:cNvPr>
          <p:cNvSpPr txBox="1"/>
          <p:nvPr/>
        </p:nvSpPr>
        <p:spPr>
          <a:xfrm>
            <a:off x="4038600" y="275766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Sicherheitshelm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EB48346-07F5-3C5E-2519-B17D8F8040ED}"/>
              </a:ext>
            </a:extLst>
          </p:cNvPr>
          <p:cNvSpPr txBox="1"/>
          <p:nvPr/>
        </p:nvSpPr>
        <p:spPr>
          <a:xfrm>
            <a:off x="4038600" y="3464985"/>
            <a:ext cx="224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Sicherheitsschuhe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75F1935-F6BE-FF40-A695-4EF99D15D3B4}"/>
              </a:ext>
            </a:extLst>
          </p:cNvPr>
          <p:cNvSpPr txBox="1"/>
          <p:nvPr/>
        </p:nvSpPr>
        <p:spPr>
          <a:xfrm>
            <a:off x="4038600" y="4226103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Sicherheitsbrille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06E9FF7-F21D-E0B2-5B02-6D6356B4FB06}"/>
              </a:ext>
            </a:extLst>
          </p:cNvPr>
          <p:cNvSpPr txBox="1"/>
          <p:nvPr/>
        </p:nvSpPr>
        <p:spPr>
          <a:xfrm>
            <a:off x="4038600" y="4987221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Arbeitskleidung</a:t>
            </a:r>
            <a:r>
              <a:rPr lang="nl-NL"/>
              <a:t>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94E7016-D442-60BF-9B07-276DA5AE8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07" y="5013928"/>
            <a:ext cx="423404" cy="47135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4D095A3-9CF0-0C19-3E41-04F5D9BF6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157" y="5578248"/>
            <a:ext cx="420572" cy="47135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2B800D2-E8B9-BEFC-8322-28117892478A}"/>
              </a:ext>
            </a:extLst>
          </p:cNvPr>
          <p:cNvSpPr txBox="1"/>
          <p:nvPr/>
        </p:nvSpPr>
        <p:spPr>
          <a:xfrm>
            <a:off x="6279279" y="4987368"/>
            <a:ext cx="5755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>
                <a:solidFill>
                  <a:schemeClr val="accent1">
                    <a:lumMod val="90000"/>
                    <a:lumOff val="10000"/>
                  </a:schemeClr>
                </a:solidFill>
              </a:rPr>
              <a:t>In den Anlagen: flammenhemmende Arbeitskleidung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F8BEC57-BCFB-59A8-C34C-D28ACC5CDA9E}"/>
              </a:ext>
            </a:extLst>
          </p:cNvPr>
          <p:cNvSpPr txBox="1"/>
          <p:nvPr/>
        </p:nvSpPr>
        <p:spPr>
          <a:xfrm>
            <a:off x="6287729" y="5644650"/>
            <a:ext cx="4724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>
                <a:solidFill>
                  <a:schemeClr val="accent1">
                    <a:lumMod val="90000"/>
                    <a:lumOff val="10000"/>
                  </a:schemeClr>
                </a:solidFill>
              </a:rPr>
              <a:t>In ATEX-Bereichen: antistatische Arbeitskleidung</a:t>
            </a:r>
          </a:p>
        </p:txBody>
      </p:sp>
    </p:spTree>
    <p:extLst>
      <p:ext uri="{BB962C8B-B14F-4D97-AF65-F5344CB8AC3E}">
        <p14:creationId xmlns:p14="http://schemas.microsoft.com/office/powerpoint/2010/main" val="10631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Ergänzende PSA </a:t>
            </a:r>
            <a:r>
              <a:rPr lang="nl-NL" sz="1600" dirty="0"/>
              <a:t>(in der Arbeitsfreigabe vorgeschrieben)</a:t>
            </a:r>
          </a:p>
          <a:p>
            <a:r>
              <a:rPr lang="nl-NL" sz="1600" dirty="0"/>
              <a:t>Verwenden Sie immer die vorgeschriebenen zusätzlichen PSA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662645" y="1666354"/>
            <a:ext cx="642996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bestimmten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Bereichen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auf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dem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Betriebsgelände müssen, </a:t>
            </a: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wenn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nicht anders angegeben, getragen werden: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Handschutz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Atemschutz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Absturzsicherung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Gehörschutz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Vollgesichtschutz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32" y="2276593"/>
            <a:ext cx="1736521" cy="42507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414A08E-5EE6-F110-1105-DE28D5735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981" y="3842255"/>
            <a:ext cx="2636748" cy="9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F22EF78-6527-40F4-B213-FAC7A6771D57}">
  <ds:schemaRefs>
    <ds:schemaRef ds:uri="http://purl.org/dc/terms/"/>
    <ds:schemaRef ds:uri="http://schemas.microsoft.com/office/2006/documentManagement/types"/>
    <ds:schemaRef ds:uri="ad50fef1-b950-4bf3-bf20-3008e0189c5c"/>
    <ds:schemaRef ds:uri="http://purl.org/dc/dcmitype/"/>
    <ds:schemaRef ds:uri="87037488-ec5d-4aba-84c2-9b1d22638e8e"/>
    <ds:schemaRef ds:uri="http://purl.org/dc/elements/1.1/"/>
    <ds:schemaRef ds:uri="443d95f6-947b-489e-b26c-26b6da43c2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1310</Words>
  <Application>Microsoft Office PowerPoint</Application>
  <PresentationFormat>Breedbeeld</PresentationFormat>
  <Paragraphs>265</Paragraphs>
  <Slides>22</Slides>
  <Notes>19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Calibri</vt:lpstr>
      <vt:lpstr>Wingdings</vt:lpstr>
      <vt:lpstr>Courier New</vt:lpstr>
      <vt:lpstr>Arial</vt:lpstr>
      <vt:lpstr>Arial Black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43</cp:revision>
  <dcterms:created xsi:type="dcterms:W3CDTF">2022-03-07T16:57:49Z</dcterms:created>
  <dcterms:modified xsi:type="dcterms:W3CDTF">2025-01-21T08:40:02Z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